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1912" y="6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662E9-78F6-4487-8375-4176C9EACEA4}" type="datetimeFigureOut">
              <a:rPr lang="de-AT" smtClean="0"/>
              <a:t>29.11.2022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1E32C-CE8A-452A-BB0D-686D4FA9BEA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29253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662E9-78F6-4487-8375-4176C9EACEA4}" type="datetimeFigureOut">
              <a:rPr lang="de-AT" smtClean="0"/>
              <a:t>29.11.2022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1E32C-CE8A-452A-BB0D-686D4FA9BEA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98113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662E9-78F6-4487-8375-4176C9EACEA4}" type="datetimeFigureOut">
              <a:rPr lang="de-AT" smtClean="0"/>
              <a:t>29.11.2022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1E32C-CE8A-452A-BB0D-686D4FA9BEA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95106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662E9-78F6-4487-8375-4176C9EACEA4}" type="datetimeFigureOut">
              <a:rPr lang="de-AT" smtClean="0"/>
              <a:t>29.11.2022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1E32C-CE8A-452A-BB0D-686D4FA9BEA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45550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662E9-78F6-4487-8375-4176C9EACEA4}" type="datetimeFigureOut">
              <a:rPr lang="de-AT" smtClean="0"/>
              <a:t>29.11.2022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1E32C-CE8A-452A-BB0D-686D4FA9BEA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80880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662E9-78F6-4487-8375-4176C9EACEA4}" type="datetimeFigureOut">
              <a:rPr lang="de-AT" smtClean="0"/>
              <a:t>29.11.2022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1E32C-CE8A-452A-BB0D-686D4FA9BEA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85649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662E9-78F6-4487-8375-4176C9EACEA4}" type="datetimeFigureOut">
              <a:rPr lang="de-AT" smtClean="0"/>
              <a:t>29.11.2022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1E32C-CE8A-452A-BB0D-686D4FA9BEA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04407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662E9-78F6-4487-8375-4176C9EACEA4}" type="datetimeFigureOut">
              <a:rPr lang="de-AT" smtClean="0"/>
              <a:t>29.11.2022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1E32C-CE8A-452A-BB0D-686D4FA9BEA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55137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662E9-78F6-4487-8375-4176C9EACEA4}" type="datetimeFigureOut">
              <a:rPr lang="de-AT" smtClean="0"/>
              <a:t>29.11.2022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1E32C-CE8A-452A-BB0D-686D4FA9BEA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8795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662E9-78F6-4487-8375-4176C9EACEA4}" type="datetimeFigureOut">
              <a:rPr lang="de-AT" smtClean="0"/>
              <a:t>29.11.2022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1E32C-CE8A-452A-BB0D-686D4FA9BEA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76624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662E9-78F6-4487-8375-4176C9EACEA4}" type="datetimeFigureOut">
              <a:rPr lang="de-AT" smtClean="0"/>
              <a:t>29.11.2022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1E32C-CE8A-452A-BB0D-686D4FA9BEA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69369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662E9-78F6-4487-8375-4176C9EACEA4}" type="datetimeFigureOut">
              <a:rPr lang="de-AT" smtClean="0"/>
              <a:t>29.11.2022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1E32C-CE8A-452A-BB0D-686D4FA9BEA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44578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hyperlink" Target="https://www.bodeninfo.net/termine-und-initiativen/bodenkinotag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29152" y="1081235"/>
            <a:ext cx="5829300" cy="2523491"/>
          </a:xfrm>
        </p:spPr>
        <p:txBody>
          <a:bodyPr>
            <a:normAutofit/>
          </a:bodyPr>
          <a:lstStyle/>
          <a:p>
            <a:r>
              <a:rPr lang="de-AT" sz="1400" dirty="0">
                <a:latin typeface="+mn-lt"/>
                <a:cs typeface="Arial" panose="020B0604020202020204" pitchFamily="34" charset="0"/>
              </a:rPr>
              <a:t>Die Österreichische Bodenkundliche </a:t>
            </a:r>
            <a:r>
              <a:rPr lang="de-AT" sz="1400" dirty="0" smtClean="0">
                <a:latin typeface="+mn-lt"/>
                <a:cs typeface="Arial" panose="020B0604020202020204" pitchFamily="34" charset="0"/>
              </a:rPr>
              <a:t>Gesellschaft (ÖBG) und </a:t>
            </a:r>
            <a:r>
              <a:rPr lang="de-AT" sz="1400" dirty="0">
                <a:latin typeface="+mn-lt"/>
                <a:cs typeface="Arial" panose="020B0604020202020204" pitchFamily="34" charset="0"/>
              </a:rPr>
              <a:t>das Institut für Bodenforschung der Universität für Bodenkultur Wien </a:t>
            </a:r>
            <a:r>
              <a:rPr lang="de-AT" sz="1400" dirty="0" smtClean="0">
                <a:latin typeface="+mn-lt"/>
                <a:cs typeface="Arial" panose="020B0604020202020204" pitchFamily="34" charset="0"/>
              </a:rPr>
              <a:t>laden </a:t>
            </a:r>
            <a:r>
              <a:rPr lang="de-AT" sz="1400" dirty="0">
                <a:latin typeface="+mn-lt"/>
                <a:cs typeface="Arial" panose="020B0604020202020204" pitchFamily="34" charset="0"/>
              </a:rPr>
              <a:t>anlässlich des </a:t>
            </a:r>
            <a:r>
              <a:rPr lang="de-AT" sz="1400" b="1" dirty="0">
                <a:latin typeface="+mn-lt"/>
                <a:cs typeface="Arial" panose="020B0604020202020204" pitchFamily="34" charset="0"/>
              </a:rPr>
              <a:t>UNO-Welttages des Bodens </a:t>
            </a:r>
            <a:r>
              <a:rPr lang="de-AT" sz="1400" dirty="0">
                <a:latin typeface="+mn-lt"/>
                <a:cs typeface="Arial" panose="020B0604020202020204" pitchFamily="34" charset="0"/>
              </a:rPr>
              <a:t>am </a:t>
            </a:r>
            <a:br>
              <a:rPr lang="de-AT" sz="1400" dirty="0">
                <a:latin typeface="+mn-lt"/>
                <a:cs typeface="Arial" panose="020B0604020202020204" pitchFamily="34" charset="0"/>
              </a:rPr>
            </a:br>
            <a:r>
              <a:rPr lang="de-AT" sz="1400" dirty="0">
                <a:latin typeface="+mn-lt"/>
                <a:cs typeface="Arial" panose="020B0604020202020204" pitchFamily="34" charset="0"/>
              </a:rPr>
              <a:t/>
            </a:r>
            <a:br>
              <a:rPr lang="de-AT" sz="1400" dirty="0">
                <a:latin typeface="+mn-lt"/>
                <a:cs typeface="Arial" panose="020B0604020202020204" pitchFamily="34" charset="0"/>
              </a:rPr>
            </a:br>
            <a:r>
              <a:rPr lang="de-AT" sz="1400" b="1" dirty="0">
                <a:latin typeface="+mn-lt"/>
                <a:cs typeface="Arial" panose="020B0604020202020204" pitchFamily="34" charset="0"/>
              </a:rPr>
              <a:t>5</a:t>
            </a:r>
            <a:r>
              <a:rPr lang="de-AT" sz="1400" b="1" dirty="0" smtClean="0">
                <a:latin typeface="+mn-lt"/>
                <a:cs typeface="Arial" panose="020B0604020202020204" pitchFamily="34" charset="0"/>
              </a:rPr>
              <a:t>. </a:t>
            </a:r>
            <a:r>
              <a:rPr lang="de-AT" sz="1400" b="1" dirty="0">
                <a:latin typeface="+mn-lt"/>
                <a:cs typeface="Arial" panose="020B0604020202020204" pitchFamily="34" charset="0"/>
              </a:rPr>
              <a:t>Dezember </a:t>
            </a:r>
            <a:r>
              <a:rPr lang="de-AT" sz="1400" b="1" dirty="0" smtClean="0">
                <a:latin typeface="+mn-lt"/>
                <a:cs typeface="Arial" panose="020B0604020202020204" pitchFamily="34" charset="0"/>
              </a:rPr>
              <a:t>2022, ab 18:30 </a:t>
            </a:r>
            <a:r>
              <a:rPr lang="de-AT" sz="1400" dirty="0">
                <a:latin typeface="+mn-lt"/>
                <a:cs typeface="Arial" panose="020B0604020202020204" pitchFamily="34" charset="0"/>
              </a:rPr>
              <a:t/>
            </a:r>
            <a:br>
              <a:rPr lang="de-AT" sz="1400" dirty="0">
                <a:latin typeface="+mn-lt"/>
                <a:cs typeface="Arial" panose="020B0604020202020204" pitchFamily="34" charset="0"/>
              </a:rPr>
            </a:br>
            <a:r>
              <a:rPr lang="de-AT" sz="1400" dirty="0">
                <a:latin typeface="+mn-lt"/>
                <a:cs typeface="Arial" panose="020B0604020202020204" pitchFamily="34" charset="0"/>
              </a:rPr>
              <a:t/>
            </a:r>
            <a:br>
              <a:rPr lang="de-AT" sz="1400" dirty="0">
                <a:latin typeface="+mn-lt"/>
                <a:cs typeface="Arial" panose="020B0604020202020204" pitchFamily="34" charset="0"/>
              </a:rPr>
            </a:br>
            <a:r>
              <a:rPr lang="de-AT" sz="1400" dirty="0" smtClean="0">
                <a:latin typeface="+mn-lt"/>
                <a:cs typeface="Arial" panose="020B0604020202020204" pitchFamily="34" charset="0"/>
              </a:rPr>
              <a:t>herzlich zur Präsentation des Films „</a:t>
            </a:r>
            <a:r>
              <a:rPr lang="de-AT" sz="1400" b="1" dirty="0" smtClean="0">
                <a:latin typeface="+mn-lt"/>
                <a:cs typeface="Arial" panose="020B0604020202020204" pitchFamily="34" charset="0"/>
              </a:rPr>
              <a:t>Kiss </a:t>
            </a:r>
            <a:r>
              <a:rPr lang="de-AT" sz="1400" b="1" dirty="0" err="1" smtClean="0">
                <a:latin typeface="+mn-lt"/>
                <a:cs typeface="Arial" panose="020B0604020202020204" pitchFamily="34" charset="0"/>
              </a:rPr>
              <a:t>the</a:t>
            </a:r>
            <a:r>
              <a:rPr lang="de-AT" sz="1400" b="1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de-AT" sz="1400" b="1" dirty="0" err="1" smtClean="0">
                <a:latin typeface="+mn-lt"/>
                <a:cs typeface="Arial" panose="020B0604020202020204" pitchFamily="34" charset="0"/>
              </a:rPr>
              <a:t>Ground</a:t>
            </a:r>
            <a:r>
              <a:rPr lang="de-AT" sz="1400" dirty="0" smtClean="0">
                <a:latin typeface="+mn-lt"/>
                <a:cs typeface="Arial" panose="020B0604020202020204" pitchFamily="34" charset="0"/>
              </a:rPr>
              <a:t>“</a:t>
            </a:r>
            <a:r>
              <a:rPr lang="de-AT" sz="1400" dirty="0">
                <a:latin typeface="+mn-lt"/>
                <a:cs typeface="Arial" panose="020B0604020202020204" pitchFamily="34" charset="0"/>
              </a:rPr>
              <a:t/>
            </a:r>
            <a:br>
              <a:rPr lang="de-AT" sz="1400" dirty="0">
                <a:latin typeface="+mn-lt"/>
                <a:cs typeface="Arial" panose="020B0604020202020204" pitchFamily="34" charset="0"/>
              </a:rPr>
            </a:br>
            <a:r>
              <a:rPr lang="de-AT" sz="1400" dirty="0">
                <a:latin typeface="+mn-lt"/>
                <a:cs typeface="Arial" panose="020B0604020202020204" pitchFamily="34" charset="0"/>
              </a:rPr>
              <a:t>und einer anschließenden Podiumsdiskussion </a:t>
            </a:r>
            <a:r>
              <a:rPr lang="de-AT" sz="1400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de-AT" sz="1400" dirty="0" smtClean="0">
                <a:latin typeface="+mn-lt"/>
                <a:cs typeface="Arial" panose="020B0604020202020204" pitchFamily="34" charset="0"/>
              </a:rPr>
            </a:br>
            <a:r>
              <a:rPr lang="de-AT" sz="1400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de-AT" sz="1400" dirty="0" smtClean="0">
                <a:latin typeface="+mn-lt"/>
                <a:cs typeface="Arial" panose="020B0604020202020204" pitchFamily="34" charset="0"/>
              </a:rPr>
            </a:br>
            <a:r>
              <a:rPr lang="de-AT" sz="1400" dirty="0" smtClean="0">
                <a:latin typeface="+mn-lt"/>
                <a:cs typeface="Arial" panose="020B0604020202020204" pitchFamily="34" charset="0"/>
              </a:rPr>
              <a:t>im großen Hörsaal des TÜWI, Peter Jordan Straße 76, ein</a:t>
            </a:r>
            <a:r>
              <a:rPr lang="de-AT" sz="1400" dirty="0">
                <a:latin typeface="+mn-lt"/>
                <a:cs typeface="Arial" panose="020B0604020202020204" pitchFamily="34" charset="0"/>
              </a:rPr>
              <a:t/>
            </a:r>
            <a:br>
              <a:rPr lang="de-AT" sz="1400" dirty="0">
                <a:latin typeface="+mn-lt"/>
                <a:cs typeface="Arial" panose="020B0604020202020204" pitchFamily="34" charset="0"/>
              </a:rPr>
            </a:br>
            <a:r>
              <a:rPr lang="de-AT" sz="1400" b="1" dirty="0">
                <a:latin typeface="+mn-lt"/>
                <a:cs typeface="Arial" panose="020B0604020202020204" pitchFamily="34" charset="0"/>
              </a:rPr>
              <a:t/>
            </a:r>
            <a:br>
              <a:rPr lang="de-AT" sz="1400" b="1" dirty="0">
                <a:latin typeface="+mn-lt"/>
                <a:cs typeface="Arial" panose="020B0604020202020204" pitchFamily="34" charset="0"/>
              </a:rPr>
            </a:br>
            <a:r>
              <a:rPr lang="de-AT" sz="1400" b="1" dirty="0">
                <a:latin typeface="+mn-lt"/>
                <a:cs typeface="Arial" panose="020B0604020202020204" pitchFamily="34" charset="0"/>
              </a:rPr>
              <a:t>Wir freuen uns auf Ihre Teilnahme!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81549" y="3622557"/>
            <a:ext cx="6124506" cy="1425694"/>
          </a:xfrm>
        </p:spPr>
        <p:txBody>
          <a:bodyPr>
            <a:noAutofit/>
          </a:bodyPr>
          <a:lstStyle/>
          <a:p>
            <a:r>
              <a:rPr lang="de-DE" sz="1200" dirty="0" smtClean="0">
                <a:cs typeface="Arial" panose="020B0604020202020204" pitchFamily="34" charset="0"/>
              </a:rPr>
              <a:t>Podiumsdiskussion </a:t>
            </a:r>
            <a:r>
              <a:rPr lang="de-DE" sz="1200" dirty="0">
                <a:cs typeface="Arial" panose="020B0604020202020204" pitchFamily="34" charset="0"/>
              </a:rPr>
              <a:t>mit </a:t>
            </a:r>
            <a:r>
              <a:rPr lang="de-DE" sz="1200" dirty="0" smtClean="0">
                <a:cs typeface="Arial" panose="020B0604020202020204" pitchFamily="34" charset="0"/>
              </a:rPr>
              <a:t>Lorenz Mayer (Verein Boden-Leben, Vizepräsident der NÖLLWK), Gernot </a:t>
            </a:r>
            <a:r>
              <a:rPr lang="de-DE" sz="1200" dirty="0" err="1" smtClean="0">
                <a:cs typeface="Arial" panose="020B0604020202020204" pitchFamily="34" charset="0"/>
              </a:rPr>
              <a:t>Stöglehner</a:t>
            </a:r>
            <a:r>
              <a:rPr lang="de-DE" sz="1200" dirty="0" smtClean="0">
                <a:cs typeface="Arial" panose="020B0604020202020204" pitchFamily="34" charset="0"/>
              </a:rPr>
              <a:t> (</a:t>
            </a:r>
            <a:r>
              <a:rPr lang="de-DE" sz="1200" dirty="0" err="1" smtClean="0">
                <a:cs typeface="Arial" panose="020B0604020202020204" pitchFamily="34" charset="0"/>
              </a:rPr>
              <a:t>Inst</a:t>
            </a:r>
            <a:r>
              <a:rPr lang="de-DE" sz="1200" dirty="0" smtClean="0">
                <a:cs typeface="Arial" panose="020B0604020202020204" pitchFamily="34" charset="0"/>
              </a:rPr>
              <a:t>. </a:t>
            </a:r>
            <a:r>
              <a:rPr lang="de-DE" sz="1200" dirty="0">
                <a:cs typeface="Arial" panose="020B0604020202020204" pitchFamily="34" charset="0"/>
              </a:rPr>
              <a:t>für Raumplanung, Umweltplanung und </a:t>
            </a:r>
            <a:r>
              <a:rPr lang="de-DE" sz="1200" dirty="0" smtClean="0">
                <a:cs typeface="Arial" panose="020B0604020202020204" pitchFamily="34" charset="0"/>
              </a:rPr>
              <a:t>Bodenordnung, BOKU), Walter Wenzel (</a:t>
            </a:r>
            <a:r>
              <a:rPr lang="de-DE" sz="1200" dirty="0" err="1" smtClean="0">
                <a:cs typeface="Arial" panose="020B0604020202020204" pitchFamily="34" charset="0"/>
              </a:rPr>
              <a:t>Inst</a:t>
            </a:r>
            <a:r>
              <a:rPr lang="de-DE" sz="1200" dirty="0" smtClean="0">
                <a:cs typeface="Arial" panose="020B0604020202020204" pitchFamily="34" charset="0"/>
              </a:rPr>
              <a:t>. f. Bodenforschung, BOKU); Julia </a:t>
            </a:r>
            <a:r>
              <a:rPr lang="de-DE" sz="1200" dirty="0" err="1" smtClean="0">
                <a:cs typeface="Arial" panose="020B0604020202020204" pitchFamily="34" charset="0"/>
              </a:rPr>
              <a:t>Fohrafellner</a:t>
            </a:r>
            <a:r>
              <a:rPr lang="de-DE" sz="1200" dirty="0" smtClean="0">
                <a:cs typeface="Arial" panose="020B0604020202020204" pitchFamily="34" charset="0"/>
              </a:rPr>
              <a:t> (</a:t>
            </a:r>
            <a:r>
              <a:rPr lang="de-DE" sz="1200" dirty="0" err="1" smtClean="0">
                <a:cs typeface="Arial" panose="020B0604020202020204" pitchFamily="34" charset="0"/>
              </a:rPr>
              <a:t>Inst</a:t>
            </a:r>
            <a:r>
              <a:rPr lang="de-DE" sz="1200" dirty="0" smtClean="0">
                <a:cs typeface="Arial" panose="020B0604020202020204" pitchFamily="34" charset="0"/>
              </a:rPr>
              <a:t>. f. Bodenforschung, BOKU), Hubert Stark (Humusbewegung)</a:t>
            </a:r>
          </a:p>
          <a:p>
            <a:r>
              <a:rPr lang="de-DE" sz="1200" dirty="0" smtClean="0">
                <a:cs typeface="Arial" panose="020B0604020202020204" pitchFamily="34" charset="0"/>
              </a:rPr>
              <a:t>Moderation</a:t>
            </a:r>
            <a:r>
              <a:rPr lang="de-DE" sz="1200" dirty="0">
                <a:cs typeface="Arial" panose="020B0604020202020204" pitchFamily="34" charset="0"/>
              </a:rPr>
              <a:t>: Dr. Andreas Baumgarten (</a:t>
            </a:r>
            <a:r>
              <a:rPr lang="de-DE" sz="1200" dirty="0" smtClean="0">
                <a:cs typeface="Arial" panose="020B0604020202020204" pitchFamily="34" charset="0"/>
              </a:rPr>
              <a:t>Präsident der ÖBG</a:t>
            </a:r>
            <a:r>
              <a:rPr lang="de-DE" sz="1200" dirty="0">
                <a:cs typeface="Arial" panose="020B0604020202020204" pitchFamily="34" charset="0"/>
              </a:rPr>
              <a:t>) </a:t>
            </a:r>
            <a:endParaRPr lang="de-AT" sz="1200" dirty="0">
              <a:cs typeface="Arial" panose="020B0604020202020204" pitchFamily="34" charset="0"/>
            </a:endParaRPr>
          </a:p>
          <a:p>
            <a:r>
              <a:rPr lang="de-DE" sz="1200" b="1" dirty="0">
                <a:cs typeface="Arial" panose="020B0604020202020204" pitchFamily="34" charset="0"/>
              </a:rPr>
              <a:t>Alle Informationen finden Sie </a:t>
            </a:r>
            <a:r>
              <a:rPr lang="de-DE" sz="1200" b="1" dirty="0" smtClean="0">
                <a:cs typeface="Arial" panose="020B0604020202020204" pitchFamily="34" charset="0"/>
              </a:rPr>
              <a:t>auch unter </a:t>
            </a:r>
            <a:endParaRPr lang="de-DE" sz="1200" b="1" dirty="0">
              <a:cs typeface="Arial" panose="020B0604020202020204" pitchFamily="34" charset="0"/>
            </a:endParaRPr>
          </a:p>
          <a:p>
            <a:r>
              <a:rPr lang="de-DE" sz="1200" dirty="0">
                <a:cs typeface="Arial" panose="020B0604020202020204" pitchFamily="34" charset="0"/>
                <a:hlinkClick r:id="rId2"/>
              </a:rPr>
              <a:t>https://www.bodeninfo.net/termine-und-initiativen/bodenkinotag/</a:t>
            </a:r>
            <a:r>
              <a:rPr lang="de-DE" sz="1200" dirty="0">
                <a:cs typeface="Arial" panose="020B0604020202020204" pitchFamily="34" charset="0"/>
              </a:rPr>
              <a:t> </a:t>
            </a:r>
            <a:endParaRPr lang="de-AT" sz="1200" dirty="0"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de-AT" sz="800" dirty="0">
                <a:cs typeface="Arial" panose="020B0604020202020204" pitchFamily="34" charset="0"/>
              </a:rPr>
              <a:t/>
            </a:r>
            <a:br>
              <a:rPr lang="de-AT" sz="800" dirty="0">
                <a:cs typeface="Arial" panose="020B0604020202020204" pitchFamily="34" charset="0"/>
              </a:rPr>
            </a:br>
            <a:endParaRPr lang="de-DE" sz="600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3698" y="24035"/>
            <a:ext cx="1594104" cy="1039368"/>
          </a:xfrm>
          <a:prstGeom prst="rect">
            <a:avLst/>
          </a:prstGeom>
        </p:spPr>
      </p:pic>
      <p:sp>
        <p:nvSpPr>
          <p:cNvPr id="9" name="Textfeld 8"/>
          <p:cNvSpPr txBox="1"/>
          <p:nvPr/>
        </p:nvSpPr>
        <p:spPr>
          <a:xfrm>
            <a:off x="2162175" y="327144"/>
            <a:ext cx="2697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000" b="1" dirty="0">
                <a:latin typeface="Arial" panose="020B0604020202020204" pitchFamily="34" charset="0"/>
                <a:cs typeface="Arial" panose="020B0604020202020204" pitchFamily="34" charset="0"/>
              </a:rPr>
              <a:t>Bodenkinotag </a:t>
            </a:r>
            <a:r>
              <a:rPr lang="de-A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  <a:endParaRPr lang="de-AT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319" y="144086"/>
            <a:ext cx="1650813" cy="583168"/>
          </a:xfrm>
          <a:prstGeom prst="rect">
            <a:avLst/>
          </a:prstGeom>
        </p:spPr>
      </p:pic>
      <p:cxnSp>
        <p:nvCxnSpPr>
          <p:cNvPr id="11" name="Gerader Verbinder 10"/>
          <p:cNvCxnSpPr/>
          <p:nvPr/>
        </p:nvCxnSpPr>
        <p:spPr>
          <a:xfrm>
            <a:off x="167319" y="1063403"/>
            <a:ext cx="66304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Grafik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055" y="5332559"/>
            <a:ext cx="3162300" cy="3131820"/>
          </a:xfrm>
          <a:prstGeom prst="rect">
            <a:avLst/>
          </a:prstGeom>
        </p:spPr>
      </p:pic>
      <p:sp>
        <p:nvSpPr>
          <p:cNvPr id="6" name="Rechteck 5"/>
          <p:cNvSpPr/>
          <p:nvPr/>
        </p:nvSpPr>
        <p:spPr>
          <a:xfrm>
            <a:off x="3908101" y="5332559"/>
            <a:ext cx="248910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The actor Woody Harrelson narrates the documentary “Kiss the Ground,” a frenetic but ultimately persuasive and optimistic plan to counter the climate </a:t>
            </a:r>
            <a:r>
              <a:rPr lang="en-US" sz="1400" dirty="0" smtClean="0"/>
              <a:t>crisis. … </a:t>
            </a:r>
            <a:r>
              <a:rPr lang="en-US" sz="1400" dirty="0"/>
              <a:t>T</a:t>
            </a:r>
            <a:r>
              <a:rPr lang="en-US" sz="1400" dirty="0" smtClean="0"/>
              <a:t>he </a:t>
            </a:r>
            <a:r>
              <a:rPr lang="en-US" sz="1400" dirty="0"/>
              <a:t>film makes a case for the healing power of soil, arguing that its capacity to sequester carbon could be the key to reversing the effects of climate change</a:t>
            </a:r>
            <a:r>
              <a:rPr lang="en-US" sz="1400" dirty="0" smtClean="0"/>
              <a:t>.</a:t>
            </a:r>
          </a:p>
          <a:p>
            <a:r>
              <a:rPr lang="en-US" sz="1400" dirty="0" smtClean="0"/>
              <a:t>(Natalia </a:t>
            </a:r>
            <a:r>
              <a:rPr lang="en-US" sz="1400" dirty="0" err="1" smtClean="0"/>
              <a:t>Winklelmann</a:t>
            </a:r>
            <a:r>
              <a:rPr lang="en-US" sz="1400" dirty="0" smtClean="0"/>
              <a:t>, NYT)</a:t>
            </a:r>
            <a:endParaRPr lang="de-AT" sz="1400" dirty="0"/>
          </a:p>
        </p:txBody>
      </p:sp>
      <p:sp>
        <p:nvSpPr>
          <p:cNvPr id="8" name="Textfeld 7"/>
          <p:cNvSpPr txBox="1"/>
          <p:nvPr/>
        </p:nvSpPr>
        <p:spPr>
          <a:xfrm>
            <a:off x="906855" y="8619723"/>
            <a:ext cx="5151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>
                <a:solidFill>
                  <a:srgbClr val="FF0000"/>
                </a:solidFill>
                <a:cs typeface="Arial" panose="020B0604020202020204" pitchFamily="34" charset="0"/>
              </a:rPr>
              <a:t>Es gelten die jeweils aktuellen COVID19 </a:t>
            </a:r>
            <a:r>
              <a:rPr lang="de-AT" dirty="0" smtClean="0">
                <a:solidFill>
                  <a:srgbClr val="FF0000"/>
                </a:solidFill>
                <a:cs typeface="Arial" panose="020B0604020202020204" pitchFamily="34" charset="0"/>
              </a:rPr>
              <a:t>Vorschriften!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872199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222</Words>
  <Application>Microsoft Office PowerPoint</Application>
  <PresentationFormat>Bildschirmpräsentation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Die Österreichische Bodenkundliche Gesellschaft (ÖBG) und das Institut für Bodenforschung der Universität für Bodenkultur Wien laden anlässlich des UNO-Welttages des Bodens am   5. Dezember 2022, ab 18:30   herzlich zur Präsentation des Films „Kiss the Ground“ und einer anschließenden Podiumsdiskussion   im großen Hörsaal des TÜWI, Peter Jordan Straße 76, ein  Wir freuen uns auf Ihre Teilnahme!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gerzabek</dc:creator>
  <cp:lastModifiedBy>Körner Robert</cp:lastModifiedBy>
  <cp:revision>45</cp:revision>
  <cp:lastPrinted>2021-11-02T08:49:00Z</cp:lastPrinted>
  <dcterms:created xsi:type="dcterms:W3CDTF">2019-10-07T09:52:02Z</dcterms:created>
  <dcterms:modified xsi:type="dcterms:W3CDTF">2022-11-29T21:58:09Z</dcterms:modified>
</cp:coreProperties>
</file>