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8" r:id="rId2"/>
    <p:sldId id="259" r:id="rId3"/>
    <p:sldId id="337" r:id="rId4"/>
    <p:sldId id="400" r:id="rId5"/>
    <p:sldId id="392" r:id="rId6"/>
    <p:sldId id="302" r:id="rId7"/>
    <p:sldId id="312" r:id="rId8"/>
    <p:sldId id="351" r:id="rId9"/>
    <p:sldId id="401" r:id="rId10"/>
    <p:sldId id="404" r:id="rId11"/>
    <p:sldId id="398" r:id="rId12"/>
    <p:sldId id="405" r:id="rId13"/>
    <p:sldId id="394" r:id="rId14"/>
    <p:sldId id="395" r:id="rId15"/>
    <p:sldId id="396" r:id="rId16"/>
    <p:sldId id="397" r:id="rId17"/>
    <p:sldId id="399" r:id="rId18"/>
    <p:sldId id="406" r:id="rId19"/>
    <p:sldId id="403" r:id="rId20"/>
    <p:sldId id="407" r:id="rId21"/>
    <p:sldId id="408" r:id="rId22"/>
    <p:sldId id="409" r:id="rId23"/>
    <p:sldId id="410" r:id="rId24"/>
    <p:sldId id="411" r:id="rId25"/>
    <p:sldId id="257" r:id="rId26"/>
    <p:sldId id="412" r:id="rId27"/>
    <p:sldId id="413" r:id="rId28"/>
  </p:sldIdLst>
  <p:sldSz cx="12192000" cy="6858000"/>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D5D0A2AB-FE58-4EDC-85F6-431367F9514B}" type="datetimeFigureOut">
              <a:rPr lang="en-GB" smtClean="0"/>
              <a:t>28/06/2021</a:t>
            </a:fld>
            <a:endParaRPr lang="en-GB"/>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712A9637-5E02-4D2D-8E1B-9E46E3A3B81B}" type="slidenum">
              <a:rPr lang="en-GB" smtClean="0"/>
              <a:t>‹#›</a:t>
            </a:fld>
            <a:endParaRPr lang="en-GB"/>
          </a:p>
        </p:txBody>
      </p:sp>
    </p:spTree>
    <p:extLst>
      <p:ext uri="{BB962C8B-B14F-4D97-AF65-F5344CB8AC3E}">
        <p14:creationId xmlns:p14="http://schemas.microsoft.com/office/powerpoint/2010/main" val="3739097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2AAA0585-F887-4B83-A55C-F6547CC60E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001" indent="-301923">
              <a:spcBef>
                <a:spcPct val="30000"/>
              </a:spcBef>
              <a:defRPr sz="1300">
                <a:solidFill>
                  <a:schemeClr val="tx1"/>
                </a:solidFill>
                <a:latin typeface="Arial" panose="020B0604020202020204" pitchFamily="34" charset="0"/>
              </a:defRPr>
            </a:lvl2pPr>
            <a:lvl3pPr marL="1207694" indent="-241539">
              <a:spcBef>
                <a:spcPct val="30000"/>
              </a:spcBef>
              <a:defRPr sz="1300">
                <a:solidFill>
                  <a:schemeClr val="tx1"/>
                </a:solidFill>
                <a:latin typeface="Arial" panose="020B0604020202020204" pitchFamily="34" charset="0"/>
              </a:defRPr>
            </a:lvl3pPr>
            <a:lvl4pPr marL="1690771" indent="-241539">
              <a:spcBef>
                <a:spcPct val="30000"/>
              </a:spcBef>
              <a:defRPr sz="1300">
                <a:solidFill>
                  <a:schemeClr val="tx1"/>
                </a:solidFill>
                <a:latin typeface="Arial" panose="020B0604020202020204" pitchFamily="34" charset="0"/>
              </a:defRPr>
            </a:lvl4pPr>
            <a:lvl5pPr marL="2173849" indent="-241539">
              <a:spcBef>
                <a:spcPct val="30000"/>
              </a:spcBef>
              <a:defRPr sz="1300">
                <a:solidFill>
                  <a:schemeClr val="tx1"/>
                </a:solidFill>
                <a:latin typeface="Arial" panose="020B0604020202020204" pitchFamily="34" charset="0"/>
              </a:defRPr>
            </a:lvl5pPr>
            <a:lvl6pPr marL="2656926" indent="-241539" eaLnBrk="0" fontAlgn="base" hangingPunct="0">
              <a:spcBef>
                <a:spcPct val="30000"/>
              </a:spcBef>
              <a:spcAft>
                <a:spcPct val="0"/>
              </a:spcAft>
              <a:defRPr sz="1300">
                <a:solidFill>
                  <a:schemeClr val="tx1"/>
                </a:solidFill>
                <a:latin typeface="Arial" panose="020B0604020202020204" pitchFamily="34" charset="0"/>
              </a:defRPr>
            </a:lvl6pPr>
            <a:lvl7pPr marL="3140004" indent="-241539" eaLnBrk="0" fontAlgn="base" hangingPunct="0">
              <a:spcBef>
                <a:spcPct val="30000"/>
              </a:spcBef>
              <a:spcAft>
                <a:spcPct val="0"/>
              </a:spcAft>
              <a:defRPr sz="1300">
                <a:solidFill>
                  <a:schemeClr val="tx1"/>
                </a:solidFill>
                <a:latin typeface="Arial" panose="020B0604020202020204" pitchFamily="34" charset="0"/>
              </a:defRPr>
            </a:lvl7pPr>
            <a:lvl8pPr marL="3623081" indent="-241539" eaLnBrk="0" fontAlgn="base" hangingPunct="0">
              <a:spcBef>
                <a:spcPct val="30000"/>
              </a:spcBef>
              <a:spcAft>
                <a:spcPct val="0"/>
              </a:spcAft>
              <a:defRPr sz="1300">
                <a:solidFill>
                  <a:schemeClr val="tx1"/>
                </a:solidFill>
                <a:latin typeface="Arial" panose="020B0604020202020204" pitchFamily="34" charset="0"/>
              </a:defRPr>
            </a:lvl8pPr>
            <a:lvl9pPr marL="4106159" indent="-241539"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AB507DA2-445E-4BEB-8449-726BBD1C2EDC}" type="slidenum">
              <a:rPr lang="en-GB" altLang="en-US"/>
              <a:pPr>
                <a:spcBef>
                  <a:spcPct val="0"/>
                </a:spcBef>
              </a:pPr>
              <a:t>6</a:t>
            </a:fld>
            <a:endParaRPr lang="en-GB" altLang="en-US"/>
          </a:p>
        </p:txBody>
      </p:sp>
      <p:sp>
        <p:nvSpPr>
          <p:cNvPr id="38915" name="Rectangle 2">
            <a:extLst>
              <a:ext uri="{FF2B5EF4-FFF2-40B4-BE49-F238E27FC236}">
                <a16:creationId xmlns:a16="http://schemas.microsoft.com/office/drawing/2014/main" id="{8AEBCF8A-DC0A-4D30-B1AD-D89FD4E1EFBF}"/>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A34EC186-84BD-4E6F-9785-844D3FC137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959581D2-F9BE-4BF7-A98B-A11AACE8D4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defRPr>
            </a:lvl1pPr>
            <a:lvl2pPr marL="785001" indent="-301923">
              <a:spcBef>
                <a:spcPct val="30000"/>
              </a:spcBef>
              <a:defRPr sz="1300">
                <a:solidFill>
                  <a:schemeClr val="tx1"/>
                </a:solidFill>
                <a:latin typeface="Arial" panose="020B0604020202020204" pitchFamily="34" charset="0"/>
              </a:defRPr>
            </a:lvl2pPr>
            <a:lvl3pPr marL="1207694" indent="-241539">
              <a:spcBef>
                <a:spcPct val="30000"/>
              </a:spcBef>
              <a:defRPr sz="1300">
                <a:solidFill>
                  <a:schemeClr val="tx1"/>
                </a:solidFill>
                <a:latin typeface="Arial" panose="020B0604020202020204" pitchFamily="34" charset="0"/>
              </a:defRPr>
            </a:lvl3pPr>
            <a:lvl4pPr marL="1690771" indent="-241539">
              <a:spcBef>
                <a:spcPct val="30000"/>
              </a:spcBef>
              <a:defRPr sz="1300">
                <a:solidFill>
                  <a:schemeClr val="tx1"/>
                </a:solidFill>
                <a:latin typeface="Arial" panose="020B0604020202020204" pitchFamily="34" charset="0"/>
              </a:defRPr>
            </a:lvl4pPr>
            <a:lvl5pPr marL="2173849" indent="-241539">
              <a:spcBef>
                <a:spcPct val="30000"/>
              </a:spcBef>
              <a:defRPr sz="1300">
                <a:solidFill>
                  <a:schemeClr val="tx1"/>
                </a:solidFill>
                <a:latin typeface="Arial" panose="020B0604020202020204" pitchFamily="34" charset="0"/>
              </a:defRPr>
            </a:lvl5pPr>
            <a:lvl6pPr marL="2656926" indent="-241539" eaLnBrk="0" fontAlgn="base" hangingPunct="0">
              <a:spcBef>
                <a:spcPct val="30000"/>
              </a:spcBef>
              <a:spcAft>
                <a:spcPct val="0"/>
              </a:spcAft>
              <a:defRPr sz="1300">
                <a:solidFill>
                  <a:schemeClr val="tx1"/>
                </a:solidFill>
                <a:latin typeface="Arial" panose="020B0604020202020204" pitchFamily="34" charset="0"/>
              </a:defRPr>
            </a:lvl6pPr>
            <a:lvl7pPr marL="3140004" indent="-241539" eaLnBrk="0" fontAlgn="base" hangingPunct="0">
              <a:spcBef>
                <a:spcPct val="30000"/>
              </a:spcBef>
              <a:spcAft>
                <a:spcPct val="0"/>
              </a:spcAft>
              <a:defRPr sz="1300">
                <a:solidFill>
                  <a:schemeClr val="tx1"/>
                </a:solidFill>
                <a:latin typeface="Arial" panose="020B0604020202020204" pitchFamily="34" charset="0"/>
              </a:defRPr>
            </a:lvl7pPr>
            <a:lvl8pPr marL="3623081" indent="-241539" eaLnBrk="0" fontAlgn="base" hangingPunct="0">
              <a:spcBef>
                <a:spcPct val="30000"/>
              </a:spcBef>
              <a:spcAft>
                <a:spcPct val="0"/>
              </a:spcAft>
              <a:defRPr sz="1300">
                <a:solidFill>
                  <a:schemeClr val="tx1"/>
                </a:solidFill>
                <a:latin typeface="Arial" panose="020B0604020202020204" pitchFamily="34" charset="0"/>
              </a:defRPr>
            </a:lvl8pPr>
            <a:lvl9pPr marL="4106159" indent="-241539"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08B5D3B0-0A9B-4A97-B985-3D0B568964B4}" type="slidenum">
              <a:rPr lang="en-GB" altLang="en-US"/>
              <a:pPr>
                <a:spcBef>
                  <a:spcPct val="0"/>
                </a:spcBef>
              </a:pPr>
              <a:t>7</a:t>
            </a:fld>
            <a:endParaRPr lang="en-GB" altLang="en-US"/>
          </a:p>
        </p:txBody>
      </p:sp>
      <p:sp>
        <p:nvSpPr>
          <p:cNvPr id="47107" name="Rectangle 2">
            <a:extLst>
              <a:ext uri="{FF2B5EF4-FFF2-40B4-BE49-F238E27FC236}">
                <a16:creationId xmlns:a16="http://schemas.microsoft.com/office/drawing/2014/main" id="{F706E1C1-1A36-4EE3-8498-06A28BB7B027}"/>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2E521291-47EF-4F2E-9EAF-AC4198F7A2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These threats were identified in the European Commissions Soil Thematic Strategy and form the basis of the focus in the proposed Soil Framework document.</a:t>
            </a:r>
          </a:p>
          <a:p>
            <a:pPr eaLnBrk="1" hangingPunct="1"/>
            <a:endParaRPr lang="en-GB" altLang="en-US">
              <a:latin typeface="Arial" panose="020B0604020202020204" pitchFamily="34" charset="0"/>
            </a:endParaRPr>
          </a:p>
          <a:p>
            <a:pPr eaLnBrk="1" hangingPunct="1"/>
            <a:r>
              <a:rPr lang="en-GB" altLang="en-US">
                <a:latin typeface="Arial" panose="020B0604020202020204" pitchFamily="34" charset="0"/>
              </a:rPr>
              <a:t>Many of the threats are inter-related.</a:t>
            </a:r>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7680AA-98CE-436D-AF56-16F034470F8E}"/>
              </a:ext>
            </a:extLst>
          </p:cNvPr>
          <p:cNvSpPr>
            <a:spLocks noGrp="1"/>
          </p:cNvSpPr>
          <p:nvPr>
            <p:ph type="dt" sz="half" idx="10"/>
          </p:nvPr>
        </p:nvSpPr>
        <p:spPr>
          <a:xfrm>
            <a:off x="912285" y="6248400"/>
            <a:ext cx="2542116" cy="609600"/>
          </a:xfrm>
        </p:spPr>
        <p:txBody>
          <a:bodyPr/>
          <a:lstStyle>
            <a:lvl1pPr>
              <a:defRPr/>
            </a:lvl1pPr>
          </a:lstStyle>
          <a:p>
            <a:pPr>
              <a:defRPr/>
            </a:pPr>
            <a:fld id="{9158F917-C37E-4100-A89D-B62B8CB76F84}" type="datetimeFigureOut">
              <a:rPr lang="en-GB"/>
              <a:pPr>
                <a:defRPr/>
              </a:pPr>
              <a:t>28/06/2021</a:t>
            </a:fld>
            <a:endParaRPr lang="en-GB"/>
          </a:p>
        </p:txBody>
      </p:sp>
      <p:sp>
        <p:nvSpPr>
          <p:cNvPr id="5" name="Footer Placeholder 4">
            <a:extLst>
              <a:ext uri="{FF2B5EF4-FFF2-40B4-BE49-F238E27FC236}">
                <a16:creationId xmlns:a16="http://schemas.microsoft.com/office/drawing/2014/main" id="{2C412B8E-18BD-4703-B2AB-CBFBC5B28EB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C0E0ABB-36F4-44F6-A1C6-E9BE26F00182}"/>
              </a:ext>
            </a:extLst>
          </p:cNvPr>
          <p:cNvSpPr>
            <a:spLocks noGrp="1"/>
          </p:cNvSpPr>
          <p:nvPr>
            <p:ph type="sldNum" sz="quarter" idx="12"/>
          </p:nvPr>
        </p:nvSpPr>
        <p:spPr/>
        <p:txBody>
          <a:bodyPr/>
          <a:lstStyle>
            <a:lvl1pPr>
              <a:defRPr/>
            </a:lvl1pPr>
          </a:lstStyle>
          <a:p>
            <a:fld id="{E13BAB1E-ECA8-4690-8FB7-F4A31D3C6DD9}" type="slidenum">
              <a:rPr lang="en-GB" altLang="en-US"/>
              <a:pPr/>
              <a:t>‹#›</a:t>
            </a:fld>
            <a:endParaRPr lang="en-GB" altLang="en-US"/>
          </a:p>
        </p:txBody>
      </p:sp>
    </p:spTree>
    <p:extLst>
      <p:ext uri="{BB962C8B-B14F-4D97-AF65-F5344CB8AC3E}">
        <p14:creationId xmlns:p14="http://schemas.microsoft.com/office/powerpoint/2010/main" val="125653234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a:extLst>
              <a:ext uri="{FF2B5EF4-FFF2-40B4-BE49-F238E27FC236}">
                <a16:creationId xmlns:a16="http://schemas.microsoft.com/office/drawing/2014/main" id="{F180D8E7-BAE5-4AE5-8081-0CFB29C98C88}"/>
              </a:ext>
            </a:extLst>
          </p:cNvPr>
          <p:cNvSpPr>
            <a:spLocks noGrp="1" noChangeArrowheads="1"/>
          </p:cNvSpPr>
          <p:nvPr>
            <p:ph type="dt" sz="half" idx="10"/>
          </p:nvPr>
        </p:nvSpPr>
        <p:spPr>
          <a:ln/>
        </p:spPr>
        <p:txBody>
          <a:bodyPr/>
          <a:lstStyle>
            <a:lvl1pPr>
              <a:defRPr/>
            </a:lvl1pPr>
          </a:lstStyle>
          <a:p>
            <a:pPr>
              <a:defRPr/>
            </a:pPr>
            <a:fld id="{59BD79A8-9EF7-4F94-BB72-B10BE4567681}" type="datetimeFigureOut">
              <a:rPr lang="en-GB"/>
              <a:pPr>
                <a:defRPr/>
              </a:pPr>
              <a:t>28/06/2021</a:t>
            </a:fld>
            <a:endParaRPr lang="en-GB"/>
          </a:p>
        </p:txBody>
      </p:sp>
      <p:sp>
        <p:nvSpPr>
          <p:cNvPr id="5" name="Rectangle 3">
            <a:extLst>
              <a:ext uri="{FF2B5EF4-FFF2-40B4-BE49-F238E27FC236}">
                <a16:creationId xmlns:a16="http://schemas.microsoft.com/office/drawing/2014/main" id="{02EAAA04-00C6-4BF8-B11C-D8A81599E53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43C3E94C-97F9-45C4-A696-347792222D06}"/>
              </a:ext>
            </a:extLst>
          </p:cNvPr>
          <p:cNvSpPr>
            <a:spLocks noGrp="1" noChangeArrowheads="1"/>
          </p:cNvSpPr>
          <p:nvPr>
            <p:ph type="sldNum" sz="quarter" idx="12"/>
          </p:nvPr>
        </p:nvSpPr>
        <p:spPr>
          <a:ln/>
        </p:spPr>
        <p:txBody>
          <a:bodyPr/>
          <a:lstStyle>
            <a:lvl1pPr>
              <a:defRPr/>
            </a:lvl1pPr>
          </a:lstStyle>
          <a:p>
            <a:fld id="{E666965E-6273-4D12-AC6D-26476B68C554}" type="slidenum">
              <a:rPr lang="en-GB" altLang="en-US"/>
              <a:pPr/>
              <a:t>‹#›</a:t>
            </a:fld>
            <a:endParaRPr lang="en-GB" altLang="en-US"/>
          </a:p>
        </p:txBody>
      </p:sp>
    </p:spTree>
    <p:extLst>
      <p:ext uri="{BB962C8B-B14F-4D97-AF65-F5344CB8AC3E}">
        <p14:creationId xmlns:p14="http://schemas.microsoft.com/office/powerpoint/2010/main" val="36631567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28600"/>
            <a:ext cx="2590800" cy="5867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228600"/>
            <a:ext cx="7569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a:extLst>
              <a:ext uri="{FF2B5EF4-FFF2-40B4-BE49-F238E27FC236}">
                <a16:creationId xmlns:a16="http://schemas.microsoft.com/office/drawing/2014/main" id="{888D5D6B-2761-4CD4-B60B-C0C00522FDBF}"/>
              </a:ext>
            </a:extLst>
          </p:cNvPr>
          <p:cNvSpPr>
            <a:spLocks noGrp="1" noChangeArrowheads="1"/>
          </p:cNvSpPr>
          <p:nvPr>
            <p:ph type="dt" sz="half" idx="10"/>
          </p:nvPr>
        </p:nvSpPr>
        <p:spPr>
          <a:ln/>
        </p:spPr>
        <p:txBody>
          <a:bodyPr/>
          <a:lstStyle>
            <a:lvl1pPr>
              <a:defRPr/>
            </a:lvl1pPr>
          </a:lstStyle>
          <a:p>
            <a:pPr>
              <a:defRPr/>
            </a:pPr>
            <a:fld id="{8A403796-604A-4F9B-B505-3D6FABE41A23}" type="datetimeFigureOut">
              <a:rPr lang="en-GB"/>
              <a:pPr>
                <a:defRPr/>
              </a:pPr>
              <a:t>28/06/2021</a:t>
            </a:fld>
            <a:endParaRPr lang="en-GB"/>
          </a:p>
        </p:txBody>
      </p:sp>
      <p:sp>
        <p:nvSpPr>
          <p:cNvPr id="5" name="Rectangle 3">
            <a:extLst>
              <a:ext uri="{FF2B5EF4-FFF2-40B4-BE49-F238E27FC236}">
                <a16:creationId xmlns:a16="http://schemas.microsoft.com/office/drawing/2014/main" id="{E21132E5-BFFD-4EC2-8739-3776D8112B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5F523BFF-0747-4E62-9A60-76996A1A83B5}"/>
              </a:ext>
            </a:extLst>
          </p:cNvPr>
          <p:cNvSpPr>
            <a:spLocks noGrp="1" noChangeArrowheads="1"/>
          </p:cNvSpPr>
          <p:nvPr>
            <p:ph type="sldNum" sz="quarter" idx="12"/>
          </p:nvPr>
        </p:nvSpPr>
        <p:spPr>
          <a:ln/>
        </p:spPr>
        <p:txBody>
          <a:bodyPr/>
          <a:lstStyle>
            <a:lvl1pPr>
              <a:defRPr/>
            </a:lvl1pPr>
          </a:lstStyle>
          <a:p>
            <a:fld id="{5E8FE489-29A8-400C-947F-5F8CA53D0948}" type="slidenum">
              <a:rPr lang="en-GB" altLang="en-US"/>
              <a:pPr/>
              <a:t>‹#›</a:t>
            </a:fld>
            <a:endParaRPr lang="en-GB" altLang="en-US"/>
          </a:p>
        </p:txBody>
      </p:sp>
    </p:spTree>
    <p:extLst>
      <p:ext uri="{BB962C8B-B14F-4D97-AF65-F5344CB8AC3E}">
        <p14:creationId xmlns:p14="http://schemas.microsoft.com/office/powerpoint/2010/main" val="59681373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914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2EEE64-3C85-4C05-9F27-95431EC83A32}"/>
              </a:ext>
            </a:extLst>
          </p:cNvPr>
          <p:cNvSpPr>
            <a:spLocks noGrp="1"/>
          </p:cNvSpPr>
          <p:nvPr>
            <p:ph type="dt" sz="half" idx="10"/>
          </p:nvPr>
        </p:nvSpPr>
        <p:spPr>
          <a:xfrm>
            <a:off x="914400" y="6248400"/>
            <a:ext cx="2540000" cy="457200"/>
          </a:xfrm>
        </p:spPr>
        <p:txBody>
          <a:bodyPr/>
          <a:lstStyle>
            <a:lvl1pPr>
              <a:defRPr/>
            </a:lvl1pPr>
          </a:lstStyle>
          <a:p>
            <a:pPr>
              <a:defRPr/>
            </a:pPr>
            <a:fld id="{7526D7C2-0AFF-4ED0-80B5-416E6E2BAC48}" type="datetimeFigureOut">
              <a:rPr lang="en-GB"/>
              <a:pPr>
                <a:defRPr/>
              </a:pPr>
              <a:t>28/06/2021</a:t>
            </a:fld>
            <a:endParaRPr lang="en-GB"/>
          </a:p>
        </p:txBody>
      </p:sp>
      <p:sp>
        <p:nvSpPr>
          <p:cNvPr id="6" name="Footer Placeholder 5">
            <a:extLst>
              <a:ext uri="{FF2B5EF4-FFF2-40B4-BE49-F238E27FC236}">
                <a16:creationId xmlns:a16="http://schemas.microsoft.com/office/drawing/2014/main" id="{BA0120F8-8853-42F1-99C4-2EB4367DD8F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3D7D1122-F4A2-4E4D-934E-498D8A02299E}"/>
              </a:ext>
            </a:extLst>
          </p:cNvPr>
          <p:cNvSpPr>
            <a:spLocks noGrp="1"/>
          </p:cNvSpPr>
          <p:nvPr>
            <p:ph type="sldNum" sz="quarter" idx="12"/>
          </p:nvPr>
        </p:nvSpPr>
        <p:spPr/>
        <p:txBody>
          <a:bodyPr/>
          <a:lstStyle>
            <a:lvl1pPr>
              <a:defRPr/>
            </a:lvl1pPr>
          </a:lstStyle>
          <a:p>
            <a:fld id="{BFD30054-EDBA-4E40-9544-C34CAF19BA08}" type="slidenum">
              <a:rPr lang="en-GB" altLang="en-US"/>
              <a:pPr/>
              <a:t>‹#›</a:t>
            </a:fld>
            <a:endParaRPr lang="en-GB" altLang="en-US"/>
          </a:p>
        </p:txBody>
      </p:sp>
    </p:spTree>
    <p:extLst>
      <p:ext uri="{BB962C8B-B14F-4D97-AF65-F5344CB8AC3E}">
        <p14:creationId xmlns:p14="http://schemas.microsoft.com/office/powerpoint/2010/main" val="1754794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001531"/>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a:buClr>
                <a:srgbClr val="FF0000"/>
              </a:buClr>
              <a:buFont typeface="Wingdings" pitchFamily="2" charset="2"/>
              <a:buChar char="v"/>
              <a:defRPr/>
            </a:lvl2pPr>
            <a:lvl3pPr>
              <a:buClr>
                <a:srgbClr val="00B050"/>
              </a:buClr>
              <a:buFont typeface="Courier New" pitchFamily="49" charset="0"/>
              <a:buChar char="o"/>
              <a:defRPr/>
            </a:lvl3pPr>
            <a:lvl4pPr>
              <a:buClr>
                <a:srgbClr val="0070C0"/>
              </a:buClr>
              <a:buSzPct val="100000"/>
              <a:buFont typeface="Wingdings" pitchFamily="2"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2">
            <a:extLst>
              <a:ext uri="{FF2B5EF4-FFF2-40B4-BE49-F238E27FC236}">
                <a16:creationId xmlns:a16="http://schemas.microsoft.com/office/drawing/2014/main" id="{FAB6193E-36E8-48C4-9607-4C4CACE0859D}"/>
              </a:ext>
            </a:extLst>
          </p:cNvPr>
          <p:cNvSpPr>
            <a:spLocks noGrp="1" noChangeArrowheads="1"/>
          </p:cNvSpPr>
          <p:nvPr>
            <p:ph type="dt" sz="half" idx="10"/>
          </p:nvPr>
        </p:nvSpPr>
        <p:spPr>
          <a:ln/>
        </p:spPr>
        <p:txBody>
          <a:bodyPr/>
          <a:lstStyle>
            <a:lvl1pPr>
              <a:defRPr/>
            </a:lvl1pPr>
          </a:lstStyle>
          <a:p>
            <a:pPr>
              <a:defRPr/>
            </a:pPr>
            <a:fld id="{C6980AC0-BD1E-4149-83D2-C19BCACE7593}" type="datetimeFigureOut">
              <a:rPr lang="en-GB"/>
              <a:pPr>
                <a:defRPr/>
              </a:pPr>
              <a:t>28/06/2021</a:t>
            </a:fld>
            <a:endParaRPr lang="en-GB"/>
          </a:p>
        </p:txBody>
      </p:sp>
      <p:sp>
        <p:nvSpPr>
          <p:cNvPr id="5" name="Rectangle 3">
            <a:extLst>
              <a:ext uri="{FF2B5EF4-FFF2-40B4-BE49-F238E27FC236}">
                <a16:creationId xmlns:a16="http://schemas.microsoft.com/office/drawing/2014/main" id="{A96E0CBA-1012-4397-A6AD-C8ACACE9BB2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5F12151A-CA46-47D9-9EA4-544DA7DE1910}"/>
              </a:ext>
            </a:extLst>
          </p:cNvPr>
          <p:cNvSpPr>
            <a:spLocks noGrp="1" noChangeArrowheads="1"/>
          </p:cNvSpPr>
          <p:nvPr>
            <p:ph type="sldNum" sz="quarter" idx="12"/>
          </p:nvPr>
        </p:nvSpPr>
        <p:spPr>
          <a:ln/>
        </p:spPr>
        <p:txBody>
          <a:bodyPr/>
          <a:lstStyle>
            <a:lvl1pPr>
              <a:defRPr/>
            </a:lvl1pPr>
          </a:lstStyle>
          <a:p>
            <a:fld id="{F988435A-1606-4297-B93A-33B8675B216B}" type="slidenum">
              <a:rPr lang="en-GB" altLang="en-US"/>
              <a:pPr/>
              <a:t>‹#›</a:t>
            </a:fld>
            <a:endParaRPr lang="en-GB" altLang="en-US"/>
          </a:p>
        </p:txBody>
      </p:sp>
    </p:spTree>
    <p:extLst>
      <p:ext uri="{BB962C8B-B14F-4D97-AF65-F5344CB8AC3E}">
        <p14:creationId xmlns:p14="http://schemas.microsoft.com/office/powerpoint/2010/main" val="256253306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DED7B14E-40E5-4BF7-B18E-23BF6D9EEA86}"/>
              </a:ext>
            </a:extLst>
          </p:cNvPr>
          <p:cNvSpPr>
            <a:spLocks noGrp="1" noChangeArrowheads="1"/>
          </p:cNvSpPr>
          <p:nvPr>
            <p:ph type="dt" sz="half" idx="10"/>
          </p:nvPr>
        </p:nvSpPr>
        <p:spPr>
          <a:ln/>
        </p:spPr>
        <p:txBody>
          <a:bodyPr/>
          <a:lstStyle>
            <a:lvl1pPr>
              <a:defRPr/>
            </a:lvl1pPr>
          </a:lstStyle>
          <a:p>
            <a:pPr>
              <a:defRPr/>
            </a:pPr>
            <a:fld id="{DC6528BC-1BCB-4799-AC1A-E894D2D3A03A}" type="datetimeFigureOut">
              <a:rPr lang="en-GB"/>
              <a:pPr>
                <a:defRPr/>
              </a:pPr>
              <a:t>28/06/2021</a:t>
            </a:fld>
            <a:endParaRPr lang="en-GB"/>
          </a:p>
        </p:txBody>
      </p:sp>
      <p:sp>
        <p:nvSpPr>
          <p:cNvPr id="5" name="Rectangle 3">
            <a:extLst>
              <a:ext uri="{FF2B5EF4-FFF2-40B4-BE49-F238E27FC236}">
                <a16:creationId xmlns:a16="http://schemas.microsoft.com/office/drawing/2014/main" id="{70231B8E-2D1A-427B-831F-0A675773B82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73EDCCB5-8DB2-42F4-B755-69CF36169FBA}"/>
              </a:ext>
            </a:extLst>
          </p:cNvPr>
          <p:cNvSpPr>
            <a:spLocks noGrp="1" noChangeArrowheads="1"/>
          </p:cNvSpPr>
          <p:nvPr>
            <p:ph type="sldNum" sz="quarter" idx="12"/>
          </p:nvPr>
        </p:nvSpPr>
        <p:spPr>
          <a:ln/>
        </p:spPr>
        <p:txBody>
          <a:bodyPr/>
          <a:lstStyle>
            <a:lvl1pPr>
              <a:defRPr/>
            </a:lvl1pPr>
          </a:lstStyle>
          <a:p>
            <a:fld id="{A74B92AC-62D7-4B0E-AD69-CFBEF90EB997}" type="slidenum">
              <a:rPr lang="en-GB" altLang="en-US"/>
              <a:pPr/>
              <a:t>‹#›</a:t>
            </a:fld>
            <a:endParaRPr lang="en-GB" altLang="en-US"/>
          </a:p>
        </p:txBody>
      </p:sp>
    </p:spTree>
    <p:extLst>
      <p:ext uri="{BB962C8B-B14F-4D97-AF65-F5344CB8AC3E}">
        <p14:creationId xmlns:p14="http://schemas.microsoft.com/office/powerpoint/2010/main" val="12741099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buClr>
                <a:srgbClr val="FF0000"/>
              </a:buClr>
              <a:buFont typeface="Wingdings" pitchFamily="2" charset="2"/>
              <a:buChar char="v"/>
              <a:defRPr sz="2400"/>
            </a:lvl2pPr>
            <a:lvl3pPr>
              <a:buClr>
                <a:srgbClr val="00B050"/>
              </a:buClr>
              <a:buFont typeface="Courier New" pitchFamily="49" charset="0"/>
              <a:buChar char="o"/>
              <a:defRPr sz="2000"/>
            </a:lvl3pPr>
            <a:lvl4pPr>
              <a:buClr>
                <a:srgbClr val="0070C0"/>
              </a:buClr>
              <a:buSzPct val="100000"/>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981200"/>
            <a:ext cx="5080000" cy="4114800"/>
          </a:xfrm>
        </p:spPr>
        <p:txBody>
          <a:bodyPr/>
          <a:lstStyle>
            <a:lvl1pPr>
              <a:defRPr sz="2800"/>
            </a:lvl1pPr>
            <a:lvl2pPr>
              <a:buClr>
                <a:srgbClr val="FF0000"/>
              </a:buClr>
              <a:buFont typeface="Wingdings" pitchFamily="2" charset="2"/>
              <a:buChar char="v"/>
              <a:defRPr sz="2400"/>
            </a:lvl2pPr>
            <a:lvl3pPr>
              <a:buClr>
                <a:srgbClr val="00B050"/>
              </a:buClr>
              <a:buFont typeface="Courier New" pitchFamily="49" charset="0"/>
              <a:buChar char="o"/>
              <a:defRPr sz="2000"/>
            </a:lvl3pPr>
            <a:lvl4pPr>
              <a:buClr>
                <a:srgbClr val="0070C0"/>
              </a:buClr>
              <a:buSzPct val="100000"/>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2">
            <a:extLst>
              <a:ext uri="{FF2B5EF4-FFF2-40B4-BE49-F238E27FC236}">
                <a16:creationId xmlns:a16="http://schemas.microsoft.com/office/drawing/2014/main" id="{2C0C1B55-DD12-40EB-AEA3-D46D0BE39304}"/>
              </a:ext>
            </a:extLst>
          </p:cNvPr>
          <p:cNvSpPr>
            <a:spLocks noGrp="1" noChangeArrowheads="1"/>
          </p:cNvSpPr>
          <p:nvPr>
            <p:ph type="dt" sz="half" idx="10"/>
          </p:nvPr>
        </p:nvSpPr>
        <p:spPr>
          <a:ln/>
        </p:spPr>
        <p:txBody>
          <a:bodyPr/>
          <a:lstStyle>
            <a:lvl1pPr>
              <a:defRPr/>
            </a:lvl1pPr>
          </a:lstStyle>
          <a:p>
            <a:pPr>
              <a:defRPr/>
            </a:pPr>
            <a:fld id="{4E0C0997-E4BB-47F2-90E1-830BA81B95D2}" type="datetimeFigureOut">
              <a:rPr lang="en-GB"/>
              <a:pPr>
                <a:defRPr/>
              </a:pPr>
              <a:t>28/06/2021</a:t>
            </a:fld>
            <a:endParaRPr lang="en-GB"/>
          </a:p>
        </p:txBody>
      </p:sp>
      <p:sp>
        <p:nvSpPr>
          <p:cNvPr id="6" name="Rectangle 3">
            <a:extLst>
              <a:ext uri="{FF2B5EF4-FFF2-40B4-BE49-F238E27FC236}">
                <a16:creationId xmlns:a16="http://schemas.microsoft.com/office/drawing/2014/main" id="{0CB01125-86FB-43FD-8799-5D263AB872C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4">
            <a:extLst>
              <a:ext uri="{FF2B5EF4-FFF2-40B4-BE49-F238E27FC236}">
                <a16:creationId xmlns:a16="http://schemas.microsoft.com/office/drawing/2014/main" id="{F9F8B5EE-3884-457D-BE36-6BAE06BEC667}"/>
              </a:ext>
            </a:extLst>
          </p:cNvPr>
          <p:cNvSpPr>
            <a:spLocks noGrp="1" noChangeArrowheads="1"/>
          </p:cNvSpPr>
          <p:nvPr>
            <p:ph type="sldNum" sz="quarter" idx="12"/>
          </p:nvPr>
        </p:nvSpPr>
        <p:spPr>
          <a:ln/>
        </p:spPr>
        <p:txBody>
          <a:bodyPr/>
          <a:lstStyle>
            <a:lvl1pPr>
              <a:defRPr/>
            </a:lvl1pPr>
          </a:lstStyle>
          <a:p>
            <a:fld id="{6D4EE111-6A9B-4DBD-87CC-FAB2ABAFCA9D}" type="slidenum">
              <a:rPr lang="en-GB" altLang="en-US"/>
              <a:pPr/>
              <a:t>‹#›</a:t>
            </a:fld>
            <a:endParaRPr lang="en-GB" altLang="en-US"/>
          </a:p>
        </p:txBody>
      </p:sp>
    </p:spTree>
    <p:extLst>
      <p:ext uri="{BB962C8B-B14F-4D97-AF65-F5344CB8AC3E}">
        <p14:creationId xmlns:p14="http://schemas.microsoft.com/office/powerpoint/2010/main" val="426829810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buClr>
                <a:srgbClr val="FF0000"/>
              </a:buClr>
              <a:buFont typeface="Wingdings" pitchFamily="2" charset="2"/>
              <a:buChar char="v"/>
              <a:defRPr sz="2000"/>
            </a:lvl2pPr>
            <a:lvl3pPr>
              <a:buClr>
                <a:srgbClr val="00B050"/>
              </a:buClr>
              <a:buFont typeface="Courier New" pitchFamily="49" charset="0"/>
              <a:buChar char="o"/>
              <a:defRPr sz="1800"/>
            </a:lvl3pPr>
            <a:lvl4pPr>
              <a:buClr>
                <a:srgbClr val="0070C0"/>
              </a:buClr>
              <a:buSzPct val="100000"/>
              <a:buFont typeface="Wingdings" pitchFamily="2" charset="2"/>
              <a:buChar cha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buClr>
                <a:srgbClr val="FF0000"/>
              </a:buClr>
              <a:buFont typeface="Wingdings" pitchFamily="2" charset="2"/>
              <a:buChar char="v"/>
              <a:defRPr sz="2000"/>
            </a:lvl2pPr>
            <a:lvl3pPr>
              <a:buClr>
                <a:srgbClr val="00B050"/>
              </a:buClr>
              <a:buFont typeface="Courier New" pitchFamily="49" charset="0"/>
              <a:buChar char="o"/>
              <a:defRPr sz="1800"/>
            </a:lvl3pPr>
            <a:lvl4pPr>
              <a:buClr>
                <a:srgbClr val="0070C0"/>
              </a:buClr>
              <a:buSzPct val="100000"/>
              <a:buFont typeface="Wingdings" pitchFamily="2" charset="2"/>
              <a:buChar cha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2">
            <a:extLst>
              <a:ext uri="{FF2B5EF4-FFF2-40B4-BE49-F238E27FC236}">
                <a16:creationId xmlns:a16="http://schemas.microsoft.com/office/drawing/2014/main" id="{8CCB5B09-3FD9-4EE7-8623-2A3760046776}"/>
              </a:ext>
            </a:extLst>
          </p:cNvPr>
          <p:cNvSpPr>
            <a:spLocks noGrp="1" noChangeArrowheads="1"/>
          </p:cNvSpPr>
          <p:nvPr>
            <p:ph type="dt" sz="half" idx="10"/>
          </p:nvPr>
        </p:nvSpPr>
        <p:spPr>
          <a:ln/>
        </p:spPr>
        <p:txBody>
          <a:bodyPr/>
          <a:lstStyle>
            <a:lvl1pPr>
              <a:defRPr/>
            </a:lvl1pPr>
          </a:lstStyle>
          <a:p>
            <a:pPr>
              <a:defRPr/>
            </a:pPr>
            <a:fld id="{C362E813-7B7D-4796-9EC0-44308E57F582}" type="datetimeFigureOut">
              <a:rPr lang="en-GB"/>
              <a:pPr>
                <a:defRPr/>
              </a:pPr>
              <a:t>28/06/2021</a:t>
            </a:fld>
            <a:endParaRPr lang="en-GB"/>
          </a:p>
        </p:txBody>
      </p:sp>
      <p:sp>
        <p:nvSpPr>
          <p:cNvPr id="8" name="Rectangle 3">
            <a:extLst>
              <a:ext uri="{FF2B5EF4-FFF2-40B4-BE49-F238E27FC236}">
                <a16:creationId xmlns:a16="http://schemas.microsoft.com/office/drawing/2014/main" id="{EDA54F25-8E47-485F-8773-120E9CAAD83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4">
            <a:extLst>
              <a:ext uri="{FF2B5EF4-FFF2-40B4-BE49-F238E27FC236}">
                <a16:creationId xmlns:a16="http://schemas.microsoft.com/office/drawing/2014/main" id="{063FFD18-4786-46FA-A2D5-A742E500DABA}"/>
              </a:ext>
            </a:extLst>
          </p:cNvPr>
          <p:cNvSpPr>
            <a:spLocks noGrp="1" noChangeArrowheads="1"/>
          </p:cNvSpPr>
          <p:nvPr>
            <p:ph type="sldNum" sz="quarter" idx="12"/>
          </p:nvPr>
        </p:nvSpPr>
        <p:spPr>
          <a:ln/>
        </p:spPr>
        <p:txBody>
          <a:bodyPr/>
          <a:lstStyle>
            <a:lvl1pPr>
              <a:defRPr/>
            </a:lvl1pPr>
          </a:lstStyle>
          <a:p>
            <a:fld id="{9E537758-702F-4D97-AA5B-8E55706287BA}" type="slidenum">
              <a:rPr lang="en-GB" altLang="en-US"/>
              <a:pPr/>
              <a:t>‹#›</a:t>
            </a:fld>
            <a:endParaRPr lang="en-GB" altLang="en-US"/>
          </a:p>
        </p:txBody>
      </p:sp>
    </p:spTree>
    <p:extLst>
      <p:ext uri="{BB962C8B-B14F-4D97-AF65-F5344CB8AC3E}">
        <p14:creationId xmlns:p14="http://schemas.microsoft.com/office/powerpoint/2010/main" val="139051940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a:extLst>
              <a:ext uri="{FF2B5EF4-FFF2-40B4-BE49-F238E27FC236}">
                <a16:creationId xmlns:a16="http://schemas.microsoft.com/office/drawing/2014/main" id="{E425871F-722D-48BE-BBA9-C351CF85CF41}"/>
              </a:ext>
            </a:extLst>
          </p:cNvPr>
          <p:cNvSpPr>
            <a:spLocks noGrp="1" noChangeArrowheads="1"/>
          </p:cNvSpPr>
          <p:nvPr>
            <p:ph type="dt" sz="half" idx="10"/>
          </p:nvPr>
        </p:nvSpPr>
        <p:spPr>
          <a:ln/>
        </p:spPr>
        <p:txBody>
          <a:bodyPr/>
          <a:lstStyle>
            <a:lvl1pPr>
              <a:defRPr/>
            </a:lvl1pPr>
          </a:lstStyle>
          <a:p>
            <a:pPr>
              <a:defRPr/>
            </a:pPr>
            <a:fld id="{B8DFE6DB-E562-45A2-BA3D-4D29B8FB8A7E}" type="datetimeFigureOut">
              <a:rPr lang="en-GB"/>
              <a:pPr>
                <a:defRPr/>
              </a:pPr>
              <a:t>28/06/2021</a:t>
            </a:fld>
            <a:endParaRPr lang="en-GB"/>
          </a:p>
        </p:txBody>
      </p:sp>
      <p:sp>
        <p:nvSpPr>
          <p:cNvPr id="4" name="Rectangle 3">
            <a:extLst>
              <a:ext uri="{FF2B5EF4-FFF2-40B4-BE49-F238E27FC236}">
                <a16:creationId xmlns:a16="http://schemas.microsoft.com/office/drawing/2014/main" id="{64A61543-F203-4708-8B10-6E8A1BC1129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90A63C50-1EC2-4C17-95D9-29B72ADC9A8B}"/>
              </a:ext>
            </a:extLst>
          </p:cNvPr>
          <p:cNvSpPr>
            <a:spLocks noGrp="1" noChangeArrowheads="1"/>
          </p:cNvSpPr>
          <p:nvPr>
            <p:ph type="sldNum" sz="quarter" idx="12"/>
          </p:nvPr>
        </p:nvSpPr>
        <p:spPr>
          <a:ln/>
        </p:spPr>
        <p:txBody>
          <a:bodyPr/>
          <a:lstStyle>
            <a:lvl1pPr>
              <a:defRPr/>
            </a:lvl1pPr>
          </a:lstStyle>
          <a:p>
            <a:fld id="{4045758B-8972-4C35-BA46-4FF41959E45E}" type="slidenum">
              <a:rPr lang="en-GB" altLang="en-US"/>
              <a:pPr/>
              <a:t>‹#›</a:t>
            </a:fld>
            <a:endParaRPr lang="en-GB" altLang="en-US"/>
          </a:p>
        </p:txBody>
      </p:sp>
    </p:spTree>
    <p:extLst>
      <p:ext uri="{BB962C8B-B14F-4D97-AF65-F5344CB8AC3E}">
        <p14:creationId xmlns:p14="http://schemas.microsoft.com/office/powerpoint/2010/main" val="22054372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70B6B73-8A8F-419C-988E-3D8AB60CA7B1}"/>
              </a:ext>
            </a:extLst>
          </p:cNvPr>
          <p:cNvSpPr>
            <a:spLocks noGrp="1" noChangeArrowheads="1"/>
          </p:cNvSpPr>
          <p:nvPr>
            <p:ph type="dt" sz="half" idx="10"/>
          </p:nvPr>
        </p:nvSpPr>
        <p:spPr>
          <a:ln/>
        </p:spPr>
        <p:txBody>
          <a:bodyPr/>
          <a:lstStyle>
            <a:lvl1pPr>
              <a:defRPr/>
            </a:lvl1pPr>
          </a:lstStyle>
          <a:p>
            <a:pPr>
              <a:defRPr/>
            </a:pPr>
            <a:fld id="{1ACF10B4-D6D0-4652-8B75-12DAC01D84A0}" type="datetimeFigureOut">
              <a:rPr lang="en-GB"/>
              <a:pPr>
                <a:defRPr/>
              </a:pPr>
              <a:t>28/06/2021</a:t>
            </a:fld>
            <a:endParaRPr lang="en-GB"/>
          </a:p>
        </p:txBody>
      </p:sp>
      <p:sp>
        <p:nvSpPr>
          <p:cNvPr id="3" name="Rectangle 3">
            <a:extLst>
              <a:ext uri="{FF2B5EF4-FFF2-40B4-BE49-F238E27FC236}">
                <a16:creationId xmlns:a16="http://schemas.microsoft.com/office/drawing/2014/main" id="{F18E5905-81D9-45D4-803D-087F3986470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4">
            <a:extLst>
              <a:ext uri="{FF2B5EF4-FFF2-40B4-BE49-F238E27FC236}">
                <a16:creationId xmlns:a16="http://schemas.microsoft.com/office/drawing/2014/main" id="{40C12534-5D6B-43F9-8209-BE43143E6AF0}"/>
              </a:ext>
            </a:extLst>
          </p:cNvPr>
          <p:cNvSpPr>
            <a:spLocks noGrp="1" noChangeArrowheads="1"/>
          </p:cNvSpPr>
          <p:nvPr>
            <p:ph type="sldNum" sz="quarter" idx="12"/>
          </p:nvPr>
        </p:nvSpPr>
        <p:spPr>
          <a:ln/>
        </p:spPr>
        <p:txBody>
          <a:bodyPr/>
          <a:lstStyle>
            <a:lvl1pPr>
              <a:defRPr/>
            </a:lvl1pPr>
          </a:lstStyle>
          <a:p>
            <a:fld id="{5AB7D5C9-C145-48FB-A8F9-6C7531195309}" type="slidenum">
              <a:rPr lang="en-GB" altLang="en-US"/>
              <a:pPr/>
              <a:t>‹#›</a:t>
            </a:fld>
            <a:endParaRPr lang="en-GB" altLang="en-US"/>
          </a:p>
        </p:txBody>
      </p:sp>
    </p:spTree>
    <p:extLst>
      <p:ext uri="{BB962C8B-B14F-4D97-AF65-F5344CB8AC3E}">
        <p14:creationId xmlns:p14="http://schemas.microsoft.com/office/powerpoint/2010/main" val="1990711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89050989-DFF3-4933-A40A-AF2DDB9B83FE}"/>
              </a:ext>
            </a:extLst>
          </p:cNvPr>
          <p:cNvSpPr>
            <a:spLocks noGrp="1" noChangeArrowheads="1"/>
          </p:cNvSpPr>
          <p:nvPr>
            <p:ph type="dt" sz="half" idx="10"/>
          </p:nvPr>
        </p:nvSpPr>
        <p:spPr>
          <a:ln/>
        </p:spPr>
        <p:txBody>
          <a:bodyPr/>
          <a:lstStyle>
            <a:lvl1pPr>
              <a:defRPr/>
            </a:lvl1pPr>
          </a:lstStyle>
          <a:p>
            <a:pPr>
              <a:defRPr/>
            </a:pPr>
            <a:fld id="{AEB578E6-B234-43FC-879F-F1E827F29CCE}" type="datetimeFigureOut">
              <a:rPr lang="en-GB"/>
              <a:pPr>
                <a:defRPr/>
              </a:pPr>
              <a:t>28/06/2021</a:t>
            </a:fld>
            <a:endParaRPr lang="en-GB"/>
          </a:p>
        </p:txBody>
      </p:sp>
      <p:sp>
        <p:nvSpPr>
          <p:cNvPr id="6" name="Rectangle 3">
            <a:extLst>
              <a:ext uri="{FF2B5EF4-FFF2-40B4-BE49-F238E27FC236}">
                <a16:creationId xmlns:a16="http://schemas.microsoft.com/office/drawing/2014/main" id="{927DFFF8-462C-479D-AD72-1F8782DE0AE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4">
            <a:extLst>
              <a:ext uri="{FF2B5EF4-FFF2-40B4-BE49-F238E27FC236}">
                <a16:creationId xmlns:a16="http://schemas.microsoft.com/office/drawing/2014/main" id="{27337BCC-931B-4698-BAEA-CDA47C0BDB30}"/>
              </a:ext>
            </a:extLst>
          </p:cNvPr>
          <p:cNvSpPr>
            <a:spLocks noGrp="1" noChangeArrowheads="1"/>
          </p:cNvSpPr>
          <p:nvPr>
            <p:ph type="sldNum" sz="quarter" idx="12"/>
          </p:nvPr>
        </p:nvSpPr>
        <p:spPr>
          <a:ln/>
        </p:spPr>
        <p:txBody>
          <a:bodyPr/>
          <a:lstStyle>
            <a:lvl1pPr>
              <a:defRPr/>
            </a:lvl1pPr>
          </a:lstStyle>
          <a:p>
            <a:fld id="{53B6A236-BAD7-4738-BF22-129393DE7A38}" type="slidenum">
              <a:rPr lang="en-GB" altLang="en-US"/>
              <a:pPr/>
              <a:t>‹#›</a:t>
            </a:fld>
            <a:endParaRPr lang="en-GB" altLang="en-US"/>
          </a:p>
        </p:txBody>
      </p:sp>
    </p:spTree>
    <p:extLst>
      <p:ext uri="{BB962C8B-B14F-4D97-AF65-F5344CB8AC3E}">
        <p14:creationId xmlns:p14="http://schemas.microsoft.com/office/powerpoint/2010/main" val="31909386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A2B85973-FEE1-4670-96FB-14F5C3D54A5A}"/>
              </a:ext>
            </a:extLst>
          </p:cNvPr>
          <p:cNvSpPr>
            <a:spLocks noGrp="1" noChangeArrowheads="1"/>
          </p:cNvSpPr>
          <p:nvPr>
            <p:ph type="dt" sz="half" idx="10"/>
          </p:nvPr>
        </p:nvSpPr>
        <p:spPr>
          <a:ln/>
        </p:spPr>
        <p:txBody>
          <a:bodyPr/>
          <a:lstStyle>
            <a:lvl1pPr>
              <a:defRPr/>
            </a:lvl1pPr>
          </a:lstStyle>
          <a:p>
            <a:pPr>
              <a:defRPr/>
            </a:pPr>
            <a:fld id="{18339FF1-1F3E-41A6-AB73-0D282DEAA61B}" type="datetimeFigureOut">
              <a:rPr lang="en-GB"/>
              <a:pPr>
                <a:defRPr/>
              </a:pPr>
              <a:t>28/06/2021</a:t>
            </a:fld>
            <a:endParaRPr lang="en-GB"/>
          </a:p>
        </p:txBody>
      </p:sp>
      <p:sp>
        <p:nvSpPr>
          <p:cNvPr id="6" name="Rectangle 3">
            <a:extLst>
              <a:ext uri="{FF2B5EF4-FFF2-40B4-BE49-F238E27FC236}">
                <a16:creationId xmlns:a16="http://schemas.microsoft.com/office/drawing/2014/main" id="{96F9ECD8-CD2D-4BA4-807E-7ECB6A9479D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4">
            <a:extLst>
              <a:ext uri="{FF2B5EF4-FFF2-40B4-BE49-F238E27FC236}">
                <a16:creationId xmlns:a16="http://schemas.microsoft.com/office/drawing/2014/main" id="{D85FCD96-CD0B-4353-8A9E-FAF5160BEAA4}"/>
              </a:ext>
            </a:extLst>
          </p:cNvPr>
          <p:cNvSpPr>
            <a:spLocks noGrp="1" noChangeArrowheads="1"/>
          </p:cNvSpPr>
          <p:nvPr>
            <p:ph type="sldNum" sz="quarter" idx="12"/>
          </p:nvPr>
        </p:nvSpPr>
        <p:spPr>
          <a:ln/>
        </p:spPr>
        <p:txBody>
          <a:bodyPr/>
          <a:lstStyle>
            <a:lvl1pPr>
              <a:defRPr/>
            </a:lvl1pPr>
          </a:lstStyle>
          <a:p>
            <a:fld id="{BDE139EF-62CD-42AD-ADE9-7FF6CA86CDCD}" type="slidenum">
              <a:rPr lang="en-GB" altLang="en-US"/>
              <a:pPr/>
              <a:t>‹#›</a:t>
            </a:fld>
            <a:endParaRPr lang="en-GB" altLang="en-US"/>
          </a:p>
        </p:txBody>
      </p:sp>
    </p:spTree>
    <p:extLst>
      <p:ext uri="{BB962C8B-B14F-4D97-AF65-F5344CB8AC3E}">
        <p14:creationId xmlns:p14="http://schemas.microsoft.com/office/powerpoint/2010/main" val="360674616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F660599-0EE5-4563-A77E-8947FEF81C07}"/>
              </a:ext>
            </a:extLst>
          </p:cNvPr>
          <p:cNvSpPr>
            <a:spLocks noGrp="1" noChangeArrowheads="1"/>
          </p:cNvSpPr>
          <p:nvPr>
            <p:ph type="dt" sz="half" idx="2"/>
          </p:nvPr>
        </p:nvSpPr>
        <p:spPr bwMode="auto">
          <a:xfrm>
            <a:off x="814917" y="6237288"/>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Times New Roman" pitchFamily="18" charset="0"/>
                <a:cs typeface="Arial" charset="0"/>
              </a:defRPr>
            </a:lvl1pPr>
          </a:lstStyle>
          <a:p>
            <a:pPr>
              <a:defRPr/>
            </a:pPr>
            <a:fld id="{2B7248E5-175C-493D-B056-29A9619C76E8}" type="datetimeFigureOut">
              <a:rPr lang="en-GB"/>
              <a:pPr>
                <a:defRPr/>
              </a:pPr>
              <a:t>28/06/2021</a:t>
            </a:fld>
            <a:endParaRPr lang="en-GB"/>
          </a:p>
        </p:txBody>
      </p:sp>
      <p:sp>
        <p:nvSpPr>
          <p:cNvPr id="4099" name="Rectangle 3">
            <a:extLst>
              <a:ext uri="{FF2B5EF4-FFF2-40B4-BE49-F238E27FC236}">
                <a16:creationId xmlns:a16="http://schemas.microsoft.com/office/drawing/2014/main" id="{2F335BCC-3BA7-4959-8F41-F13AEEED89CD}"/>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Times New Roman" pitchFamily="18" charset="0"/>
                <a:cs typeface="Arial" charset="0"/>
              </a:defRPr>
            </a:lvl1pPr>
          </a:lstStyle>
          <a:p>
            <a:pPr>
              <a:defRPr/>
            </a:pPr>
            <a:endParaRPr lang="en-GB"/>
          </a:p>
        </p:txBody>
      </p:sp>
      <p:sp>
        <p:nvSpPr>
          <p:cNvPr id="4100" name="Rectangle 4">
            <a:extLst>
              <a:ext uri="{FF2B5EF4-FFF2-40B4-BE49-F238E27FC236}">
                <a16:creationId xmlns:a16="http://schemas.microsoft.com/office/drawing/2014/main" id="{44DA78C4-B93D-4A00-BA00-FF42C0CF8AAC}"/>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Times New Roman" panose="02020603050405020304" pitchFamily="18" charset="0"/>
              </a:defRPr>
            </a:lvl1pPr>
          </a:lstStyle>
          <a:p>
            <a:fld id="{D0F728DD-CDA3-4023-B4F4-1FA18F0E7D23}" type="slidenum">
              <a:rPr lang="en-GB" altLang="en-US"/>
              <a:pPr/>
              <a:t>‹#›</a:t>
            </a:fld>
            <a:endParaRPr lang="en-GB" altLang="en-US"/>
          </a:p>
        </p:txBody>
      </p:sp>
      <p:grpSp>
        <p:nvGrpSpPr>
          <p:cNvPr id="1029" name="Group 5">
            <a:extLst>
              <a:ext uri="{FF2B5EF4-FFF2-40B4-BE49-F238E27FC236}">
                <a16:creationId xmlns:a16="http://schemas.microsoft.com/office/drawing/2014/main" id="{6445DCFE-08ED-4127-BD9E-CD50413C2AD8}"/>
              </a:ext>
            </a:extLst>
          </p:cNvPr>
          <p:cNvGrpSpPr>
            <a:grpSpLocks/>
          </p:cNvGrpSpPr>
          <p:nvPr/>
        </p:nvGrpSpPr>
        <p:grpSpPr bwMode="auto">
          <a:xfrm>
            <a:off x="0" y="1200150"/>
            <a:ext cx="12177184" cy="152400"/>
            <a:chOff x="0" y="756"/>
            <a:chExt cx="5753" cy="96"/>
          </a:xfrm>
        </p:grpSpPr>
        <p:sp>
          <p:nvSpPr>
            <p:cNvPr id="1035" name="Rectangle 6">
              <a:extLst>
                <a:ext uri="{FF2B5EF4-FFF2-40B4-BE49-F238E27FC236}">
                  <a16:creationId xmlns:a16="http://schemas.microsoft.com/office/drawing/2014/main" id="{9CBD26BE-61C4-47DD-9481-A76522E7ECC4}"/>
                </a:ext>
              </a:extLst>
            </p:cNvPr>
            <p:cNvSpPr>
              <a:spLocks noChangeArrowheads="1"/>
            </p:cNvSpPr>
            <p:nvPr/>
          </p:nvSpPr>
          <p:spPr bwMode="auto">
            <a:xfrm>
              <a:off x="0" y="756"/>
              <a:ext cx="5753" cy="47"/>
            </a:xfrm>
            <a:prstGeom prst="rect">
              <a:avLst/>
            </a:prstGeom>
            <a:solidFill>
              <a:srgbClr val="FC012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en-US" sz="1800"/>
            </a:p>
          </p:txBody>
        </p:sp>
        <p:sp>
          <p:nvSpPr>
            <p:cNvPr id="1036" name="Rectangle 7">
              <a:extLst>
                <a:ext uri="{FF2B5EF4-FFF2-40B4-BE49-F238E27FC236}">
                  <a16:creationId xmlns:a16="http://schemas.microsoft.com/office/drawing/2014/main" id="{A3A7DD5C-E88D-4448-891C-486560565D53}"/>
                </a:ext>
              </a:extLst>
            </p:cNvPr>
            <p:cNvSpPr>
              <a:spLocks noChangeArrowheads="1"/>
            </p:cNvSpPr>
            <p:nvPr/>
          </p:nvSpPr>
          <p:spPr bwMode="auto">
            <a:xfrm>
              <a:off x="0" y="828"/>
              <a:ext cx="5753" cy="2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en-US" sz="1800"/>
            </a:p>
          </p:txBody>
        </p:sp>
      </p:grpSp>
      <p:sp>
        <p:nvSpPr>
          <p:cNvPr id="4104" name="Rectangle 8">
            <a:extLst>
              <a:ext uri="{FF2B5EF4-FFF2-40B4-BE49-F238E27FC236}">
                <a16:creationId xmlns:a16="http://schemas.microsoft.com/office/drawing/2014/main" id="{8CE98CEC-425A-4DDC-A628-475C3F4FD652}"/>
              </a:ext>
            </a:extLst>
          </p:cNvPr>
          <p:cNvSpPr>
            <a:spLocks noGrp="1" noChangeArrowheads="1"/>
          </p:cNvSpPr>
          <p:nvPr>
            <p:ph type="title"/>
          </p:nvPr>
        </p:nvSpPr>
        <p:spPr bwMode="auto">
          <a:xfrm>
            <a:off x="914400" y="228600"/>
            <a:ext cx="10363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endParaRPr lang="en-GB" altLang="en-US"/>
          </a:p>
        </p:txBody>
      </p:sp>
      <p:sp>
        <p:nvSpPr>
          <p:cNvPr id="4105" name="Rectangle 9">
            <a:extLst>
              <a:ext uri="{FF2B5EF4-FFF2-40B4-BE49-F238E27FC236}">
                <a16:creationId xmlns:a16="http://schemas.microsoft.com/office/drawing/2014/main" id="{B2547A7B-14BC-4C31-9367-4F19016532DF}"/>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p:txBody>
      </p:sp>
      <p:grpSp>
        <p:nvGrpSpPr>
          <p:cNvPr id="1032" name="Group 10">
            <a:extLst>
              <a:ext uri="{FF2B5EF4-FFF2-40B4-BE49-F238E27FC236}">
                <a16:creationId xmlns:a16="http://schemas.microsoft.com/office/drawing/2014/main" id="{30748673-B9F5-42BE-BDB8-AB444CA44655}"/>
              </a:ext>
            </a:extLst>
          </p:cNvPr>
          <p:cNvGrpSpPr>
            <a:grpSpLocks/>
          </p:cNvGrpSpPr>
          <p:nvPr/>
        </p:nvGrpSpPr>
        <p:grpSpPr bwMode="auto">
          <a:xfrm>
            <a:off x="152401" y="6338889"/>
            <a:ext cx="2478617" cy="523875"/>
            <a:chOff x="72" y="3993"/>
            <a:chExt cx="1171" cy="330"/>
          </a:xfrm>
        </p:grpSpPr>
        <p:pic>
          <p:nvPicPr>
            <p:cNvPr id="1033" name="Picture 11">
              <a:extLst>
                <a:ext uri="{FF2B5EF4-FFF2-40B4-BE49-F238E27FC236}">
                  <a16:creationId xmlns:a16="http://schemas.microsoft.com/office/drawing/2014/main" id="{0D0C8AAD-7F94-4881-AF14-9E2CB55FF723}"/>
                </a:ext>
              </a:extLst>
            </p:cNvPr>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 y="3993"/>
              <a:ext cx="238"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2">
              <a:extLst>
                <a:ext uri="{FF2B5EF4-FFF2-40B4-BE49-F238E27FC236}">
                  <a16:creationId xmlns:a16="http://schemas.microsoft.com/office/drawing/2014/main" id="{9CB0FAA5-D237-4060-9FAE-1AC7CADF66ED}"/>
                </a:ext>
              </a:extLst>
            </p:cNvPr>
            <p:cNvSpPr>
              <a:spLocks noChangeArrowheads="1"/>
            </p:cNvSpPr>
            <p:nvPr/>
          </p:nvSpPr>
          <p:spPr bwMode="auto">
            <a:xfrm>
              <a:off x="285" y="3993"/>
              <a:ext cx="95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a:solidFill>
                    <a:schemeClr val="tx1"/>
                  </a:solidFill>
                  <a:latin typeface="Arial" charset="0"/>
                  <a:cs typeface="Arial" charset="0"/>
                </a:defRPr>
              </a:lvl1pPr>
              <a:lvl2pPr marL="742950" indent="-285750" defTabSz="762000" eaLnBrk="0" hangingPunct="0">
                <a:defRPr>
                  <a:solidFill>
                    <a:schemeClr val="tx1"/>
                  </a:solidFill>
                  <a:latin typeface="Arial" charset="0"/>
                  <a:cs typeface="Arial" charset="0"/>
                </a:defRPr>
              </a:lvl2pPr>
              <a:lvl3pPr marL="1143000" indent="-228600" defTabSz="762000" eaLnBrk="0" hangingPunct="0">
                <a:defRPr>
                  <a:solidFill>
                    <a:schemeClr val="tx1"/>
                  </a:solidFill>
                  <a:latin typeface="Arial" charset="0"/>
                  <a:cs typeface="Arial" charset="0"/>
                </a:defRPr>
              </a:lvl3pPr>
              <a:lvl4pPr marL="1600200" indent="-228600" defTabSz="762000" eaLnBrk="0" hangingPunct="0">
                <a:defRPr>
                  <a:solidFill>
                    <a:schemeClr val="tx1"/>
                  </a:solidFill>
                  <a:latin typeface="Arial" charset="0"/>
                  <a:cs typeface="Arial" charset="0"/>
                </a:defRPr>
              </a:lvl4pPr>
              <a:lvl5pPr marL="2057400" indent="-228600" defTabSz="762000" eaLnBrk="0" hangingPunct="0">
                <a:defRPr>
                  <a:solidFill>
                    <a:schemeClr val="tx1"/>
                  </a:solidFill>
                  <a:latin typeface="Arial" charset="0"/>
                  <a:cs typeface="Arial" charset="0"/>
                </a:defRPr>
              </a:lvl5pPr>
              <a:lvl6pPr marL="2514600" indent="-228600" defTabSz="762000" eaLnBrk="0" fontAlgn="base" hangingPunct="0">
                <a:spcBef>
                  <a:spcPct val="0"/>
                </a:spcBef>
                <a:spcAft>
                  <a:spcPct val="0"/>
                </a:spcAft>
                <a:defRPr>
                  <a:solidFill>
                    <a:schemeClr val="tx1"/>
                  </a:solidFill>
                  <a:latin typeface="Arial" charset="0"/>
                  <a:cs typeface="Arial" charset="0"/>
                </a:defRPr>
              </a:lvl6pPr>
              <a:lvl7pPr marL="2971800" indent="-228600" defTabSz="762000" eaLnBrk="0" fontAlgn="base" hangingPunct="0">
                <a:spcBef>
                  <a:spcPct val="0"/>
                </a:spcBef>
                <a:spcAft>
                  <a:spcPct val="0"/>
                </a:spcAft>
                <a:defRPr>
                  <a:solidFill>
                    <a:schemeClr val="tx1"/>
                  </a:solidFill>
                  <a:latin typeface="Arial" charset="0"/>
                  <a:cs typeface="Arial" charset="0"/>
                </a:defRPr>
              </a:lvl7pPr>
              <a:lvl8pPr marL="3429000" indent="-228600" defTabSz="762000" eaLnBrk="0" fontAlgn="base" hangingPunct="0">
                <a:spcBef>
                  <a:spcPct val="0"/>
                </a:spcBef>
                <a:spcAft>
                  <a:spcPct val="0"/>
                </a:spcAft>
                <a:defRPr>
                  <a:solidFill>
                    <a:schemeClr val="tx1"/>
                  </a:solidFill>
                  <a:latin typeface="Arial" charset="0"/>
                  <a:cs typeface="Arial" charset="0"/>
                </a:defRPr>
              </a:lvl8pPr>
              <a:lvl9pPr marL="3886200" indent="-228600" defTabSz="7620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sz="1400" b="1">
                  <a:latin typeface="Arial Rounded MT Bold" pitchFamily="34" charset="0"/>
                </a:rPr>
                <a:t>READING</a:t>
              </a:r>
            </a:p>
            <a:p>
              <a:pPr eaLnBrk="1" hangingPunct="1">
                <a:defRPr/>
              </a:pPr>
              <a:r>
                <a:rPr lang="en-GB" altLang="en-US" sz="1400" b="1">
                  <a:latin typeface="Arial Rounded MT Bold" pitchFamily="34" charset="0"/>
                </a:rPr>
                <a:t>Soil Research Centre</a:t>
              </a:r>
            </a:p>
          </p:txBody>
        </p:sp>
      </p:grpSp>
    </p:spTree>
    <p:extLst>
      <p:ext uri="{BB962C8B-B14F-4D97-AF65-F5344CB8AC3E}">
        <p14:creationId xmlns:p14="http://schemas.microsoft.com/office/powerpoint/2010/main" val="2003070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1000"/>
                                        <p:tgtEl>
                                          <p:spTgt spid="41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5">
                                            <p:txEl>
                                              <p:pRg st="0" end="0"/>
                                            </p:txEl>
                                          </p:spTgt>
                                        </p:tgtEl>
                                        <p:attrNameLst>
                                          <p:attrName>style.visibility</p:attrName>
                                        </p:attrNameLst>
                                      </p:cBhvr>
                                      <p:to>
                                        <p:strVal val="visible"/>
                                      </p:to>
                                    </p:set>
                                    <p:animEffect transition="in" filter="fade">
                                      <p:cBhvr>
                                        <p:cTn id="12" dur="1000"/>
                                        <p:tgtEl>
                                          <p:spTgt spid="41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4105" grpId="0" build="p" bldLvl="5">
        <p:tmplLst>
          <p:tmpl lvl="1">
            <p:tnLst>
              <p:par>
                <p:cTn presetID="10" presetClass="entr" presetSubtype="0" fill="hold" nodeType="clickEffect">
                  <p:stCondLst>
                    <p:cond delay="0"/>
                  </p:stCondLst>
                  <p:childTnLst>
                    <p:set>
                      <p:cBhvr>
                        <p:cTn dur="1" fill="hold">
                          <p:stCondLst>
                            <p:cond delay="0"/>
                          </p:stCondLst>
                        </p:cTn>
                        <p:tgtEl>
                          <p:spTgt spid="4105"/>
                        </p:tgtEl>
                        <p:attrNameLst>
                          <p:attrName>style.visibility</p:attrName>
                        </p:attrNameLst>
                      </p:cBhvr>
                      <p:to>
                        <p:strVal val="visible"/>
                      </p:to>
                    </p:set>
                    <p:animEffect transition="in" filter="fade">
                      <p:cBhvr>
                        <p:cTn dur="1000"/>
                        <p:tgtEl>
                          <p:spTgt spid="4105"/>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ook Antiqua" pitchFamily="18" charset="0"/>
        </a:defRPr>
      </a:lvl2pPr>
      <a:lvl3pPr algn="ctr" rtl="0" eaLnBrk="0" fontAlgn="base" hangingPunct="0">
        <a:spcBef>
          <a:spcPct val="0"/>
        </a:spcBef>
        <a:spcAft>
          <a:spcPct val="0"/>
        </a:spcAft>
        <a:defRPr sz="4400">
          <a:solidFill>
            <a:schemeClr val="tx2"/>
          </a:solidFill>
          <a:latin typeface="Book Antiqua" pitchFamily="18" charset="0"/>
        </a:defRPr>
      </a:lvl3pPr>
      <a:lvl4pPr algn="ctr" rtl="0" eaLnBrk="0" fontAlgn="base" hangingPunct="0">
        <a:spcBef>
          <a:spcPct val="0"/>
        </a:spcBef>
        <a:spcAft>
          <a:spcPct val="0"/>
        </a:spcAft>
        <a:defRPr sz="4400">
          <a:solidFill>
            <a:schemeClr val="tx2"/>
          </a:solidFill>
          <a:latin typeface="Book Antiqua" pitchFamily="18" charset="0"/>
        </a:defRPr>
      </a:lvl4pPr>
      <a:lvl5pPr algn="ctr" rtl="0" eaLnBrk="0" fontAlgn="base" hangingPunct="0">
        <a:spcBef>
          <a:spcPct val="0"/>
        </a:spcBef>
        <a:spcAft>
          <a:spcPct val="0"/>
        </a:spcAft>
        <a:defRPr sz="4400">
          <a:solidFill>
            <a:schemeClr val="tx2"/>
          </a:solidFill>
          <a:latin typeface="Book Antiqua" pitchFamily="18" charset="0"/>
        </a:defRPr>
      </a:lvl5pPr>
      <a:lvl6pPr marL="457200" algn="ctr" rtl="0" eaLnBrk="1" fontAlgn="base" hangingPunct="1">
        <a:spcBef>
          <a:spcPct val="0"/>
        </a:spcBef>
        <a:spcAft>
          <a:spcPct val="0"/>
        </a:spcAft>
        <a:defRPr sz="4400">
          <a:solidFill>
            <a:schemeClr val="tx2"/>
          </a:solidFill>
          <a:latin typeface="Book Antiqua" pitchFamily="18" charset="0"/>
        </a:defRPr>
      </a:lvl6pPr>
      <a:lvl7pPr marL="914400" algn="ctr" rtl="0" eaLnBrk="1" fontAlgn="base" hangingPunct="1">
        <a:spcBef>
          <a:spcPct val="0"/>
        </a:spcBef>
        <a:spcAft>
          <a:spcPct val="0"/>
        </a:spcAft>
        <a:defRPr sz="4400">
          <a:solidFill>
            <a:schemeClr val="tx2"/>
          </a:solidFill>
          <a:latin typeface="Book Antiqua" pitchFamily="18" charset="0"/>
        </a:defRPr>
      </a:lvl7pPr>
      <a:lvl8pPr marL="1371600" algn="ctr" rtl="0" eaLnBrk="1" fontAlgn="base" hangingPunct="1">
        <a:spcBef>
          <a:spcPct val="0"/>
        </a:spcBef>
        <a:spcAft>
          <a:spcPct val="0"/>
        </a:spcAft>
        <a:defRPr sz="4400">
          <a:solidFill>
            <a:schemeClr val="tx2"/>
          </a:solidFill>
          <a:latin typeface="Book Antiqua" pitchFamily="18" charset="0"/>
        </a:defRPr>
      </a:lvl8pPr>
      <a:lvl9pPr marL="1828800" algn="ctr" rtl="0" eaLnBrk="1" fontAlgn="base" hangingPunct="1">
        <a:spcBef>
          <a:spcPct val="0"/>
        </a:spcBef>
        <a:spcAft>
          <a:spcPct val="0"/>
        </a:spcAft>
        <a:defRPr sz="4400">
          <a:solidFill>
            <a:schemeClr val="tx2"/>
          </a:solidFill>
          <a:latin typeface="Book Antiqua" pitchFamily="18" charset="0"/>
        </a:defRPr>
      </a:lvl9pPr>
    </p:titleStyle>
    <p:bodyStyle>
      <a:lvl1pPr marL="342900" indent="-342900" algn="l" rtl="0" eaLnBrk="0" fontAlgn="base" hangingPunct="0">
        <a:spcBef>
          <a:spcPct val="20000"/>
        </a:spcBef>
        <a:spcAft>
          <a:spcPct val="0"/>
        </a:spcAft>
        <a:buClr>
          <a:srgbClr val="002060"/>
        </a:buClr>
        <a:buSzPct val="75000"/>
        <a:buFont typeface="Wingdings" panose="05000000000000000000"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5000"/>
        <a:buFont typeface="Monotype Sort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100000"/>
        <a:buChar char="»"/>
        <a:defRPr sz="2000">
          <a:solidFill>
            <a:schemeClr val="tx1"/>
          </a:solidFill>
          <a:latin typeface="+mn-lt"/>
        </a:defRPr>
      </a:lvl5pPr>
      <a:lvl6pPr marL="2514600" indent="-228600" algn="l" rtl="0" eaLnBrk="1" fontAlgn="base" hangingPunct="1">
        <a:spcBef>
          <a:spcPct val="20000"/>
        </a:spcBef>
        <a:spcAft>
          <a:spcPct val="0"/>
        </a:spcAft>
        <a:buClr>
          <a:schemeClr val="accent2"/>
        </a:buClr>
        <a:buSzPct val="100000"/>
        <a:buChar char="»"/>
        <a:defRPr sz="2000">
          <a:solidFill>
            <a:schemeClr val="tx1"/>
          </a:solidFill>
          <a:latin typeface="+mn-lt"/>
        </a:defRPr>
      </a:lvl6pPr>
      <a:lvl7pPr marL="2971800" indent="-228600" algn="l" rtl="0" eaLnBrk="1" fontAlgn="base" hangingPunct="1">
        <a:spcBef>
          <a:spcPct val="20000"/>
        </a:spcBef>
        <a:spcAft>
          <a:spcPct val="0"/>
        </a:spcAft>
        <a:buClr>
          <a:schemeClr val="accent2"/>
        </a:buClr>
        <a:buSzPct val="100000"/>
        <a:buChar char="»"/>
        <a:defRPr sz="2000">
          <a:solidFill>
            <a:schemeClr val="tx1"/>
          </a:solidFill>
          <a:latin typeface="+mn-lt"/>
        </a:defRPr>
      </a:lvl7pPr>
      <a:lvl8pPr marL="3429000" indent="-228600" algn="l" rtl="0" eaLnBrk="1" fontAlgn="base" hangingPunct="1">
        <a:spcBef>
          <a:spcPct val="20000"/>
        </a:spcBef>
        <a:spcAft>
          <a:spcPct val="0"/>
        </a:spcAft>
        <a:buClr>
          <a:schemeClr val="accent2"/>
        </a:buClr>
        <a:buSzPct val="100000"/>
        <a:buChar char="»"/>
        <a:defRPr sz="2000">
          <a:solidFill>
            <a:schemeClr val="tx1"/>
          </a:solidFill>
          <a:latin typeface="+mn-lt"/>
        </a:defRPr>
      </a:lvl8pPr>
      <a:lvl9pPr marL="3886200" indent="-228600" algn="l" rtl="0" eaLnBrk="1" fontAlgn="base" hangingPunct="1">
        <a:spcBef>
          <a:spcPct val="20000"/>
        </a:spcBef>
        <a:spcAft>
          <a:spcPct val="0"/>
        </a:spcAft>
        <a:buClr>
          <a:schemeClr val="accent2"/>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7.bin"/><Relationship Id="rId18" Type="http://schemas.openxmlformats.org/officeDocument/2006/relationships/image" Target="../media/image9.wmf"/><Relationship Id="rId3" Type="http://schemas.openxmlformats.org/officeDocument/2006/relationships/image" Target="../media/image3.wmf"/><Relationship Id="rId7" Type="http://schemas.openxmlformats.org/officeDocument/2006/relationships/image" Target="../media/image5.wmf"/><Relationship Id="rId12" Type="http://schemas.openxmlformats.org/officeDocument/2006/relationships/oleObject" Target="../embeddings/oleObject6.bin"/><Relationship Id="rId17" Type="http://schemas.openxmlformats.org/officeDocument/2006/relationships/oleObject" Target="../embeddings/oleObject10.bin"/><Relationship Id="rId2" Type="http://schemas.openxmlformats.org/officeDocument/2006/relationships/oleObject" Target="../embeddings/oleObject1.bin"/><Relationship Id="rId16" Type="http://schemas.openxmlformats.org/officeDocument/2006/relationships/oleObject" Target="../embeddings/oleObject9.bin"/><Relationship Id="rId20" Type="http://schemas.openxmlformats.org/officeDocument/2006/relationships/image" Target="../media/image10.wmf"/><Relationship Id="rId1" Type="http://schemas.openxmlformats.org/officeDocument/2006/relationships/slideLayout" Target="../slideLayouts/slideLayout13.xml"/><Relationship Id="rId6" Type="http://schemas.openxmlformats.org/officeDocument/2006/relationships/oleObject" Target="../embeddings/oleObject3.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oleObject" Target="../embeddings/oleObject8.bin"/><Relationship Id="rId10" Type="http://schemas.openxmlformats.org/officeDocument/2006/relationships/oleObject" Target="../embeddings/oleObject5.bin"/><Relationship Id="rId19" Type="http://schemas.openxmlformats.org/officeDocument/2006/relationships/oleObject" Target="../embeddings/oleObject11.bin"/><Relationship Id="rId4" Type="http://schemas.openxmlformats.org/officeDocument/2006/relationships/oleObject" Target="../embeddings/oleObject2.bin"/><Relationship Id="rId9" Type="http://schemas.openxmlformats.org/officeDocument/2006/relationships/image" Target="../media/image6.emf"/><Relationship Id="rId1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oleObject" Target="../embeddings/oleObject18.bin"/><Relationship Id="rId3" Type="http://schemas.openxmlformats.org/officeDocument/2006/relationships/image" Target="../media/image12.wmf"/><Relationship Id="rId7" Type="http://schemas.openxmlformats.org/officeDocument/2006/relationships/image" Target="../media/image14.wmf"/><Relationship Id="rId12" Type="http://schemas.openxmlformats.org/officeDocument/2006/relationships/oleObject" Target="../embeddings/oleObject17.bin"/><Relationship Id="rId2" Type="http://schemas.openxmlformats.org/officeDocument/2006/relationships/oleObject" Target="../embeddings/oleObject12.bin"/><Relationship Id="rId16" Type="http://schemas.openxmlformats.org/officeDocument/2006/relationships/oleObject" Target="../embeddings/oleObject20.bin"/><Relationship Id="rId1" Type="http://schemas.openxmlformats.org/officeDocument/2006/relationships/slideLayout" Target="../slideLayouts/slideLayout7.xml"/><Relationship Id="rId6" Type="http://schemas.openxmlformats.org/officeDocument/2006/relationships/oleObject" Target="../embeddings/oleObject14.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oleObject" Target="../embeddings/oleObject19.bin"/><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5.wmf"/><Relationship Id="rId14" Type="http://schemas.openxmlformats.org/officeDocument/2006/relationships/image" Target="../media/image1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9F760DB-28A0-41D2-8FFD-BF7C81D07313}"/>
              </a:ext>
            </a:extLst>
          </p:cNvPr>
          <p:cNvSpPr>
            <a:spLocks noGrp="1"/>
          </p:cNvSpPr>
          <p:nvPr>
            <p:ph type="ctrTitle"/>
          </p:nvPr>
        </p:nvSpPr>
        <p:spPr>
          <a:xfrm>
            <a:off x="1992314" y="2130426"/>
            <a:ext cx="8351837" cy="1470025"/>
          </a:xfrm>
        </p:spPr>
        <p:txBody>
          <a:bodyPr/>
          <a:lstStyle/>
          <a:p>
            <a:pPr eaLnBrk="1" hangingPunct="1"/>
            <a:r>
              <a:rPr lang="en-GB" altLang="en-US" sz="5400" dirty="0"/>
              <a:t>Soil Protection:</a:t>
            </a:r>
            <a:br>
              <a:rPr lang="en-GB" altLang="en-US" sz="5400" dirty="0"/>
            </a:br>
            <a:r>
              <a:rPr lang="en-GB" altLang="en-US" sz="5400" dirty="0"/>
              <a:t>The role of Soil Resilience</a:t>
            </a:r>
          </a:p>
        </p:txBody>
      </p:sp>
      <p:sp>
        <p:nvSpPr>
          <p:cNvPr id="4099" name="Subtitle 2">
            <a:extLst>
              <a:ext uri="{FF2B5EF4-FFF2-40B4-BE49-F238E27FC236}">
                <a16:creationId xmlns:a16="http://schemas.microsoft.com/office/drawing/2014/main" id="{9338BCDE-DBF9-4500-85EB-8AF29C0C4DF6}"/>
              </a:ext>
            </a:extLst>
          </p:cNvPr>
          <p:cNvSpPr>
            <a:spLocks noGrp="1"/>
          </p:cNvSpPr>
          <p:nvPr>
            <p:ph type="subTitle" idx="1"/>
          </p:nvPr>
        </p:nvSpPr>
        <p:spPr/>
        <p:txBody>
          <a:bodyPr/>
          <a:lstStyle/>
          <a:p>
            <a:pPr eaLnBrk="1" hangingPunct="1"/>
            <a:r>
              <a:rPr lang="en-GB" altLang="en-US" sz="4400"/>
              <a:t>Stephen Nortcliff</a:t>
            </a:r>
          </a:p>
          <a:p>
            <a:pPr eaLnBrk="1" hangingPunct="1"/>
            <a:endParaRPr lang="en-GB" altLang="en-US"/>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0C73D-EF8B-4481-B79F-991EE044A2FE}"/>
              </a:ext>
            </a:extLst>
          </p:cNvPr>
          <p:cNvSpPr>
            <a:spLocks noGrp="1"/>
          </p:cNvSpPr>
          <p:nvPr>
            <p:ph type="title"/>
          </p:nvPr>
        </p:nvSpPr>
        <p:spPr/>
        <p:txBody>
          <a:bodyPr/>
          <a:lstStyle/>
          <a:p>
            <a:r>
              <a:rPr lang="en-GB" dirty="0"/>
              <a:t>Resilience</a:t>
            </a:r>
          </a:p>
        </p:txBody>
      </p:sp>
      <p:sp>
        <p:nvSpPr>
          <p:cNvPr id="3" name="Content Placeholder 2">
            <a:extLst>
              <a:ext uri="{FF2B5EF4-FFF2-40B4-BE49-F238E27FC236}">
                <a16:creationId xmlns:a16="http://schemas.microsoft.com/office/drawing/2014/main" id="{FBF152D2-83E6-410A-B143-F4485C94A7BA}"/>
              </a:ext>
            </a:extLst>
          </p:cNvPr>
          <p:cNvSpPr>
            <a:spLocks noGrp="1"/>
          </p:cNvSpPr>
          <p:nvPr>
            <p:ph idx="1"/>
          </p:nvPr>
        </p:nvSpPr>
        <p:spPr/>
        <p:txBody>
          <a:bodyPr/>
          <a:lstStyle/>
          <a:p>
            <a:pPr marL="0" indent="0">
              <a:buNone/>
            </a:pPr>
            <a:r>
              <a:rPr lang="en-GB" dirty="0"/>
              <a:t>OED</a:t>
            </a:r>
          </a:p>
          <a:p>
            <a:pPr marL="0" indent="0">
              <a:buNone/>
            </a:pPr>
            <a:r>
              <a:rPr lang="en-GB" dirty="0"/>
              <a:t>‘The act of rebounding or springing back’</a:t>
            </a:r>
          </a:p>
          <a:p>
            <a:pPr marL="0" indent="0">
              <a:buNone/>
            </a:pPr>
            <a:endParaRPr lang="en-GB" dirty="0"/>
          </a:p>
          <a:p>
            <a:pPr marL="0" indent="0">
              <a:buNone/>
            </a:pPr>
            <a:r>
              <a:rPr lang="en-GB" dirty="0"/>
              <a:t>‘The power of assuming the original shape or position after pressure’</a:t>
            </a:r>
          </a:p>
        </p:txBody>
      </p:sp>
    </p:spTree>
    <p:extLst>
      <p:ext uri="{BB962C8B-B14F-4D97-AF65-F5344CB8AC3E}">
        <p14:creationId xmlns:p14="http://schemas.microsoft.com/office/powerpoint/2010/main" val="265221028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36562-5C5F-4AA1-A4B7-570AC88BD6AA}"/>
              </a:ext>
            </a:extLst>
          </p:cNvPr>
          <p:cNvSpPr>
            <a:spLocks noGrp="1"/>
          </p:cNvSpPr>
          <p:nvPr>
            <p:ph type="title"/>
          </p:nvPr>
        </p:nvSpPr>
        <p:spPr/>
        <p:txBody>
          <a:bodyPr/>
          <a:lstStyle/>
          <a:p>
            <a:r>
              <a:rPr lang="en-GB" dirty="0"/>
              <a:t>Soil Quality and Soil Resilience</a:t>
            </a:r>
          </a:p>
        </p:txBody>
      </p:sp>
      <p:sp>
        <p:nvSpPr>
          <p:cNvPr id="3" name="Content Placeholder 2">
            <a:extLst>
              <a:ext uri="{FF2B5EF4-FFF2-40B4-BE49-F238E27FC236}">
                <a16:creationId xmlns:a16="http://schemas.microsoft.com/office/drawing/2014/main" id="{C6B55BC4-A0B7-4D1E-9CF1-F219CD6A8B5E}"/>
              </a:ext>
            </a:extLst>
          </p:cNvPr>
          <p:cNvSpPr>
            <a:spLocks noGrp="1"/>
          </p:cNvSpPr>
          <p:nvPr>
            <p:ph idx="1"/>
          </p:nvPr>
        </p:nvSpPr>
        <p:spPr/>
        <p:txBody>
          <a:bodyPr/>
          <a:lstStyle/>
          <a:p>
            <a:pPr marL="0" indent="0">
              <a:buNone/>
            </a:pPr>
            <a:r>
              <a:rPr lang="en-GB" sz="3600" dirty="0"/>
              <a:t>They are interrelated but different</a:t>
            </a:r>
          </a:p>
          <a:p>
            <a:pPr marL="0" indent="0">
              <a:buNone/>
            </a:pPr>
            <a:endParaRPr lang="en-GB" dirty="0"/>
          </a:p>
          <a:p>
            <a:r>
              <a:rPr lang="en-GB" b="1" dirty="0">
                <a:solidFill>
                  <a:srgbClr val="0070C0"/>
                </a:solidFill>
              </a:rPr>
              <a:t>Quality</a:t>
            </a:r>
            <a:r>
              <a:rPr lang="en-GB" dirty="0"/>
              <a:t> refers to ecosystem functions and services</a:t>
            </a:r>
          </a:p>
          <a:p>
            <a:pPr marL="0" indent="0">
              <a:buNone/>
            </a:pPr>
            <a:endParaRPr lang="en-GB" dirty="0"/>
          </a:p>
          <a:p>
            <a:r>
              <a:rPr lang="en-GB" b="1" dirty="0">
                <a:solidFill>
                  <a:srgbClr val="0070C0"/>
                </a:solidFill>
              </a:rPr>
              <a:t>Resilience</a:t>
            </a:r>
            <a:r>
              <a:rPr lang="en-GB" dirty="0"/>
              <a:t> refers to the ability of a soil to restore itself.  It is related to soil quality in terms of the recovery of soil functions.</a:t>
            </a:r>
          </a:p>
        </p:txBody>
      </p:sp>
    </p:spTree>
    <p:extLst>
      <p:ext uri="{BB962C8B-B14F-4D97-AF65-F5344CB8AC3E}">
        <p14:creationId xmlns:p14="http://schemas.microsoft.com/office/powerpoint/2010/main" val="167430804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6744-DE94-4CB0-A4B3-0AB71308445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01A4519-6A5D-472C-890D-50553A57C2D5}"/>
              </a:ext>
            </a:extLst>
          </p:cNvPr>
          <p:cNvSpPr>
            <a:spLocks noGrp="1"/>
          </p:cNvSpPr>
          <p:nvPr>
            <p:ph idx="1"/>
          </p:nvPr>
        </p:nvSpPr>
        <p:spPr/>
        <p:txBody>
          <a:bodyPr/>
          <a:lstStyle/>
          <a:p>
            <a:pPr marL="0" indent="0">
              <a:buNone/>
            </a:pPr>
            <a:r>
              <a:rPr lang="en-GB" dirty="0"/>
              <a:t>Blum, W.E.H. 1994 Soil resilience – General approaches and definition.’ </a:t>
            </a:r>
            <a:r>
              <a:rPr lang="en-GB" i="1" dirty="0"/>
              <a:t>In</a:t>
            </a:r>
            <a:r>
              <a:rPr lang="en-GB" dirty="0"/>
              <a:t> Proceedings 15</a:t>
            </a:r>
            <a:r>
              <a:rPr lang="en-GB" baseline="30000" dirty="0"/>
              <a:t>th</a:t>
            </a:r>
            <a:r>
              <a:rPr lang="en-GB" dirty="0"/>
              <a:t> World Congress of Soil Science, Acapulco, Mexico, July 10-16, 1994, pp. 233-237.</a:t>
            </a:r>
          </a:p>
        </p:txBody>
      </p:sp>
    </p:spTree>
    <p:extLst>
      <p:ext uri="{BB962C8B-B14F-4D97-AF65-F5344CB8AC3E}">
        <p14:creationId xmlns:p14="http://schemas.microsoft.com/office/powerpoint/2010/main" val="364348322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8D2C8-0E66-4639-926E-24F173FAE483}"/>
              </a:ext>
            </a:extLst>
          </p:cNvPr>
          <p:cNvSpPr>
            <a:spLocks noGrp="1"/>
          </p:cNvSpPr>
          <p:nvPr>
            <p:ph type="title"/>
          </p:nvPr>
        </p:nvSpPr>
        <p:spPr/>
        <p:txBody>
          <a:bodyPr/>
          <a:lstStyle/>
          <a:p>
            <a:r>
              <a:rPr lang="en-GB" dirty="0"/>
              <a:t>Types of Resilience</a:t>
            </a:r>
          </a:p>
        </p:txBody>
      </p:sp>
      <p:sp>
        <p:nvSpPr>
          <p:cNvPr id="3" name="Content Placeholder 2">
            <a:extLst>
              <a:ext uri="{FF2B5EF4-FFF2-40B4-BE49-F238E27FC236}">
                <a16:creationId xmlns:a16="http://schemas.microsoft.com/office/drawing/2014/main" id="{84779DEF-C14E-4081-B2A8-FA66A91D2F26}"/>
              </a:ext>
            </a:extLst>
          </p:cNvPr>
          <p:cNvSpPr>
            <a:spLocks noGrp="1"/>
          </p:cNvSpPr>
          <p:nvPr>
            <p:ph idx="1"/>
          </p:nvPr>
        </p:nvSpPr>
        <p:spPr/>
        <p:txBody>
          <a:bodyPr/>
          <a:lstStyle/>
          <a:p>
            <a:pPr marL="0" indent="0">
              <a:buNone/>
            </a:pPr>
            <a:r>
              <a:rPr lang="en-GB" dirty="0"/>
              <a:t>Ecological Resilience (</a:t>
            </a:r>
            <a:r>
              <a:rPr lang="en-GB" dirty="0" err="1"/>
              <a:t>Holling</a:t>
            </a:r>
            <a:r>
              <a:rPr lang="en-GB" dirty="0"/>
              <a:t>, 1973) </a:t>
            </a:r>
          </a:p>
          <a:p>
            <a:pPr marL="0" indent="0">
              <a:buNone/>
            </a:pPr>
            <a:r>
              <a:rPr lang="en-GB" sz="2400" dirty="0"/>
              <a:t>The capacity of a system to tolerate disturbance without changing to an alternative configuration – therefore it is important for maintaining the desired ecosystem functions and services.</a:t>
            </a:r>
          </a:p>
          <a:p>
            <a:pPr marL="0" indent="0">
              <a:buNone/>
            </a:pPr>
            <a:endParaRPr lang="en-GB" sz="2400" dirty="0"/>
          </a:p>
          <a:p>
            <a:pPr marL="0" indent="0">
              <a:buNone/>
            </a:pPr>
            <a:r>
              <a:rPr lang="en-GB" dirty="0"/>
              <a:t>Engineering Resilience (Pimm, 1984)</a:t>
            </a:r>
          </a:p>
          <a:p>
            <a:pPr marL="0" indent="0">
              <a:buNone/>
            </a:pPr>
            <a:r>
              <a:rPr lang="en-GB" sz="2400" dirty="0"/>
              <a:t>Defined as the time taken for a system to return to its predetermined , stable ‘state’ (a measure of the dynamics of a system in the region of stable equilibrium).</a:t>
            </a:r>
          </a:p>
        </p:txBody>
      </p:sp>
    </p:spTree>
    <p:extLst>
      <p:ext uri="{BB962C8B-B14F-4D97-AF65-F5344CB8AC3E}">
        <p14:creationId xmlns:p14="http://schemas.microsoft.com/office/powerpoint/2010/main" val="356913945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87966-3C5B-4154-8A73-E5DAF9EAD218}"/>
              </a:ext>
            </a:extLst>
          </p:cNvPr>
          <p:cNvSpPr>
            <a:spLocks noGrp="1"/>
          </p:cNvSpPr>
          <p:nvPr>
            <p:ph type="title"/>
          </p:nvPr>
        </p:nvSpPr>
        <p:spPr/>
        <p:txBody>
          <a:bodyPr/>
          <a:lstStyle/>
          <a:p>
            <a:r>
              <a:rPr lang="en-GB" dirty="0"/>
              <a:t>Resilience in Soil Systems</a:t>
            </a:r>
          </a:p>
        </p:txBody>
      </p:sp>
      <p:sp>
        <p:nvSpPr>
          <p:cNvPr id="3" name="Content Placeholder 2">
            <a:extLst>
              <a:ext uri="{FF2B5EF4-FFF2-40B4-BE49-F238E27FC236}">
                <a16:creationId xmlns:a16="http://schemas.microsoft.com/office/drawing/2014/main" id="{94344EC8-65A6-4FC9-A959-B586169E80D6}"/>
              </a:ext>
            </a:extLst>
          </p:cNvPr>
          <p:cNvSpPr>
            <a:spLocks noGrp="1"/>
          </p:cNvSpPr>
          <p:nvPr>
            <p:ph idx="1"/>
          </p:nvPr>
        </p:nvSpPr>
        <p:spPr/>
        <p:txBody>
          <a:bodyPr/>
          <a:lstStyle/>
          <a:p>
            <a:pPr marL="0" indent="0">
              <a:buNone/>
            </a:pPr>
            <a:r>
              <a:rPr lang="en-GB" sz="2400" dirty="0"/>
              <a:t>Resilience is important in soil science as land management practices and increasingly climatic variability impose frequent, sudden disturbances that perturb both the state (</a:t>
            </a:r>
            <a:r>
              <a:rPr lang="en-GB" sz="2400" dirty="0" err="1"/>
              <a:t>physico</a:t>
            </a:r>
            <a:r>
              <a:rPr lang="en-GB" sz="2400" dirty="0"/>
              <a:t>-chemical properties, microbial communities) and the functions (e.g. carbon cycling, nutrient cycling etc.) of a soil.</a:t>
            </a:r>
          </a:p>
          <a:p>
            <a:pPr marL="0" indent="0">
              <a:buNone/>
            </a:pPr>
            <a:r>
              <a:rPr lang="en-GB" b="1" dirty="0">
                <a:solidFill>
                  <a:srgbClr val="FF0000"/>
                </a:solidFill>
              </a:rPr>
              <a:t>Therefore</a:t>
            </a:r>
          </a:p>
          <a:p>
            <a:pPr marL="0" indent="0">
              <a:buNone/>
            </a:pPr>
            <a:r>
              <a:rPr lang="en-GB" sz="2400" dirty="0"/>
              <a:t>It is increasingly important to seek to quantify the resilience of these soil functions in order to identify land management practices that minimise the negative effects of the disturbance.</a:t>
            </a:r>
          </a:p>
        </p:txBody>
      </p:sp>
    </p:spTree>
    <p:extLst>
      <p:ext uri="{BB962C8B-B14F-4D97-AF65-F5344CB8AC3E}">
        <p14:creationId xmlns:p14="http://schemas.microsoft.com/office/powerpoint/2010/main" val="212069034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FB427-472D-472C-A5E0-5E2B4BB2F40F}"/>
              </a:ext>
            </a:extLst>
          </p:cNvPr>
          <p:cNvSpPr>
            <a:spLocks noGrp="1"/>
          </p:cNvSpPr>
          <p:nvPr>
            <p:ph type="title"/>
          </p:nvPr>
        </p:nvSpPr>
        <p:spPr/>
        <p:txBody>
          <a:bodyPr/>
          <a:lstStyle/>
          <a:p>
            <a:r>
              <a:rPr lang="en-GB" dirty="0"/>
              <a:t>How do we quantify resilience?</a:t>
            </a:r>
          </a:p>
        </p:txBody>
      </p:sp>
      <p:sp>
        <p:nvSpPr>
          <p:cNvPr id="3" name="Content Placeholder 2">
            <a:extLst>
              <a:ext uri="{FF2B5EF4-FFF2-40B4-BE49-F238E27FC236}">
                <a16:creationId xmlns:a16="http://schemas.microsoft.com/office/drawing/2014/main" id="{0FA118D3-D5E4-4403-8A23-4E992215F1BB}"/>
              </a:ext>
            </a:extLst>
          </p:cNvPr>
          <p:cNvSpPr>
            <a:spLocks noGrp="1"/>
          </p:cNvSpPr>
          <p:nvPr>
            <p:ph idx="1"/>
          </p:nvPr>
        </p:nvSpPr>
        <p:spPr/>
        <p:txBody>
          <a:bodyPr/>
          <a:lstStyle/>
          <a:p>
            <a:pPr marL="514350" indent="-514350">
              <a:buAutoNum type="arabicPeriod"/>
            </a:pPr>
            <a:r>
              <a:rPr lang="en-GB" dirty="0"/>
              <a:t>The degree of return to the original function</a:t>
            </a:r>
          </a:p>
          <a:p>
            <a:pPr marL="514350" indent="-514350">
              <a:buAutoNum type="arabicPeriod"/>
            </a:pPr>
            <a:endParaRPr lang="en-GB" dirty="0"/>
          </a:p>
          <a:p>
            <a:pPr marL="514350" indent="-514350">
              <a:buAutoNum type="arabicPeriod"/>
            </a:pPr>
            <a:r>
              <a:rPr lang="en-GB" dirty="0"/>
              <a:t>The time taken to return to the original function</a:t>
            </a:r>
          </a:p>
          <a:p>
            <a:pPr marL="514350" indent="-514350">
              <a:buAutoNum type="arabicPeriod"/>
            </a:pPr>
            <a:endParaRPr lang="en-GB" dirty="0"/>
          </a:p>
          <a:p>
            <a:pPr marL="514350" indent="-514350">
              <a:buAutoNum type="arabicPeriod"/>
            </a:pPr>
            <a:r>
              <a:rPr lang="en-GB" dirty="0"/>
              <a:t>The rate of return to the original function.</a:t>
            </a:r>
          </a:p>
        </p:txBody>
      </p:sp>
    </p:spTree>
    <p:extLst>
      <p:ext uri="{BB962C8B-B14F-4D97-AF65-F5344CB8AC3E}">
        <p14:creationId xmlns:p14="http://schemas.microsoft.com/office/powerpoint/2010/main" val="43296915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1F55F-0DEE-4FA8-A6D1-BE553277B084}"/>
              </a:ext>
            </a:extLst>
          </p:cNvPr>
          <p:cNvSpPr>
            <a:spLocks noGrp="1"/>
          </p:cNvSpPr>
          <p:nvPr>
            <p:ph type="title"/>
          </p:nvPr>
        </p:nvSpPr>
        <p:spPr/>
        <p:txBody>
          <a:bodyPr/>
          <a:lstStyle/>
          <a:p>
            <a:r>
              <a:rPr lang="en-GB" dirty="0"/>
              <a:t>How do we define a resilient soil?</a:t>
            </a:r>
          </a:p>
        </p:txBody>
      </p:sp>
      <p:graphicFrame>
        <p:nvGraphicFramePr>
          <p:cNvPr id="7" name="Table 7">
            <a:extLst>
              <a:ext uri="{FF2B5EF4-FFF2-40B4-BE49-F238E27FC236}">
                <a16:creationId xmlns:a16="http://schemas.microsoft.com/office/drawing/2014/main" id="{02646A06-4E7B-4012-8998-B605B761AE64}"/>
              </a:ext>
            </a:extLst>
          </p:cNvPr>
          <p:cNvGraphicFramePr>
            <a:graphicFrameLocks noGrp="1"/>
          </p:cNvGraphicFramePr>
          <p:nvPr>
            <p:ph idx="1"/>
            <p:extLst>
              <p:ext uri="{D42A27DB-BD31-4B8C-83A1-F6EECF244321}">
                <p14:modId xmlns:p14="http://schemas.microsoft.com/office/powerpoint/2010/main" val="3311074890"/>
              </p:ext>
            </p:extLst>
          </p:nvPr>
        </p:nvGraphicFramePr>
        <p:xfrm>
          <a:off x="914400" y="1981200"/>
          <a:ext cx="10363200" cy="3413760"/>
        </p:xfrm>
        <a:graphic>
          <a:graphicData uri="http://schemas.openxmlformats.org/drawingml/2006/table">
            <a:tbl>
              <a:tblPr firstRow="1" bandRow="1">
                <a:tableStyleId>{5940675A-B579-460E-94D1-54222C63F5DA}</a:tableStyleId>
              </a:tblPr>
              <a:tblGrid>
                <a:gridCol w="5181600">
                  <a:extLst>
                    <a:ext uri="{9D8B030D-6E8A-4147-A177-3AD203B41FA5}">
                      <a16:colId xmlns:a16="http://schemas.microsoft.com/office/drawing/2014/main" val="1142206193"/>
                    </a:ext>
                  </a:extLst>
                </a:gridCol>
                <a:gridCol w="5181600">
                  <a:extLst>
                    <a:ext uri="{9D8B030D-6E8A-4147-A177-3AD203B41FA5}">
                      <a16:colId xmlns:a16="http://schemas.microsoft.com/office/drawing/2014/main" val="2837032791"/>
                    </a:ext>
                  </a:extLst>
                </a:gridCol>
              </a:tblGrid>
              <a:tr h="370840">
                <a:tc>
                  <a:txBody>
                    <a:bodyPr/>
                    <a:lstStyle/>
                    <a:p>
                      <a:r>
                        <a:rPr lang="en-GB" sz="2800" b="1" dirty="0">
                          <a:solidFill>
                            <a:srgbClr val="0070C0"/>
                          </a:solidFill>
                        </a:rPr>
                        <a:t>Characteristic</a:t>
                      </a:r>
                    </a:p>
                  </a:txBody>
                  <a:tcPr/>
                </a:tc>
                <a:tc>
                  <a:txBody>
                    <a:bodyPr/>
                    <a:lstStyle/>
                    <a:p>
                      <a:r>
                        <a:rPr lang="en-GB" sz="2800" b="1" dirty="0">
                          <a:solidFill>
                            <a:srgbClr val="0070C0"/>
                          </a:solidFill>
                        </a:rPr>
                        <a:t>A more resilient soil response……</a:t>
                      </a:r>
                    </a:p>
                  </a:txBody>
                  <a:tcPr/>
                </a:tc>
                <a:extLst>
                  <a:ext uri="{0D108BD9-81ED-4DB2-BD59-A6C34878D82A}">
                    <a16:rowId xmlns:a16="http://schemas.microsoft.com/office/drawing/2014/main" val="662275155"/>
                  </a:ext>
                </a:extLst>
              </a:tr>
              <a:tr h="370840">
                <a:tc>
                  <a:txBody>
                    <a:bodyPr/>
                    <a:lstStyle/>
                    <a:p>
                      <a:r>
                        <a:rPr lang="en-GB" dirty="0"/>
                        <a:t>Degree of return </a:t>
                      </a:r>
                    </a:p>
                  </a:txBody>
                  <a:tcPr/>
                </a:tc>
                <a:tc>
                  <a:txBody>
                    <a:bodyPr/>
                    <a:lstStyle/>
                    <a:p>
                      <a:r>
                        <a:rPr lang="en-GB" dirty="0"/>
                        <a:t>Returns to a stable level of function closer to a reference level (e.g. the initial level of function or level of a control sample) </a:t>
                      </a:r>
                    </a:p>
                  </a:txBody>
                  <a:tcPr/>
                </a:tc>
                <a:extLst>
                  <a:ext uri="{0D108BD9-81ED-4DB2-BD59-A6C34878D82A}">
                    <a16:rowId xmlns:a16="http://schemas.microsoft.com/office/drawing/2014/main" val="1500964277"/>
                  </a:ext>
                </a:extLst>
              </a:tr>
              <a:tr h="370840">
                <a:tc>
                  <a:txBody>
                    <a:bodyPr/>
                    <a:lstStyle/>
                    <a:p>
                      <a:r>
                        <a:rPr lang="en-GB" dirty="0"/>
                        <a:t>Return time-The time taken to reach the new stable level of function</a:t>
                      </a:r>
                    </a:p>
                  </a:txBody>
                  <a:tcPr/>
                </a:tc>
                <a:tc>
                  <a:txBody>
                    <a:bodyPr/>
                    <a:lstStyle/>
                    <a:p>
                      <a:r>
                        <a:rPr lang="en-GB" dirty="0"/>
                        <a:t>Reaches the stable level of function more quickly</a:t>
                      </a:r>
                    </a:p>
                  </a:txBody>
                  <a:tcPr/>
                </a:tc>
                <a:extLst>
                  <a:ext uri="{0D108BD9-81ED-4DB2-BD59-A6C34878D82A}">
                    <a16:rowId xmlns:a16="http://schemas.microsoft.com/office/drawing/2014/main" val="1459647639"/>
                  </a:ext>
                </a:extLst>
              </a:tr>
              <a:tr h="370840">
                <a:tc>
                  <a:txBody>
                    <a:bodyPr/>
                    <a:lstStyle/>
                    <a:p>
                      <a:r>
                        <a:rPr lang="en-GB" dirty="0"/>
                        <a:t>Rate of return-The rate at which the response tends towards the stable level of function (i.e. related to the gradient of the return period)</a:t>
                      </a:r>
                    </a:p>
                  </a:txBody>
                  <a:tcPr/>
                </a:tc>
                <a:tc>
                  <a:txBody>
                    <a:bodyPr/>
                    <a:lstStyle/>
                    <a:p>
                      <a:r>
                        <a:rPr lang="en-GB" dirty="0"/>
                        <a:t>Has a steeper gradient during return</a:t>
                      </a:r>
                    </a:p>
                  </a:txBody>
                  <a:tcPr/>
                </a:tc>
                <a:extLst>
                  <a:ext uri="{0D108BD9-81ED-4DB2-BD59-A6C34878D82A}">
                    <a16:rowId xmlns:a16="http://schemas.microsoft.com/office/drawing/2014/main" val="466995235"/>
                  </a:ext>
                </a:extLst>
              </a:tr>
            </a:tbl>
          </a:graphicData>
        </a:graphic>
      </p:graphicFrame>
    </p:spTree>
    <p:extLst>
      <p:ext uri="{BB962C8B-B14F-4D97-AF65-F5344CB8AC3E}">
        <p14:creationId xmlns:p14="http://schemas.microsoft.com/office/powerpoint/2010/main" val="82373812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28EA3-B7DD-4295-A0CC-B007B95E714B}"/>
              </a:ext>
            </a:extLst>
          </p:cNvPr>
          <p:cNvSpPr>
            <a:spLocks noGrp="1"/>
          </p:cNvSpPr>
          <p:nvPr>
            <p:ph type="title"/>
          </p:nvPr>
        </p:nvSpPr>
        <p:spPr/>
        <p:txBody>
          <a:bodyPr/>
          <a:lstStyle/>
          <a:p>
            <a:r>
              <a:rPr lang="en-GB" dirty="0"/>
              <a:t>Which to measure?</a:t>
            </a:r>
          </a:p>
        </p:txBody>
      </p:sp>
      <p:sp>
        <p:nvSpPr>
          <p:cNvPr id="3" name="Content Placeholder 2">
            <a:extLst>
              <a:ext uri="{FF2B5EF4-FFF2-40B4-BE49-F238E27FC236}">
                <a16:creationId xmlns:a16="http://schemas.microsoft.com/office/drawing/2014/main" id="{59D04B3A-7A38-47CF-8C4E-038D75B91ABE}"/>
              </a:ext>
            </a:extLst>
          </p:cNvPr>
          <p:cNvSpPr>
            <a:spLocks noGrp="1"/>
          </p:cNvSpPr>
          <p:nvPr>
            <p:ph idx="1"/>
          </p:nvPr>
        </p:nvSpPr>
        <p:spPr/>
        <p:txBody>
          <a:bodyPr/>
          <a:lstStyle/>
          <a:p>
            <a:pPr marL="0" indent="0">
              <a:buNone/>
            </a:pPr>
            <a:r>
              <a:rPr lang="en-GB" sz="2400" dirty="0"/>
              <a:t>The </a:t>
            </a:r>
            <a:r>
              <a:rPr lang="en-GB" sz="2400" b="1" dirty="0">
                <a:solidFill>
                  <a:srgbClr val="FF0000"/>
                </a:solidFill>
              </a:rPr>
              <a:t>degree of return </a:t>
            </a:r>
            <a:r>
              <a:rPr lang="en-GB" sz="2400" dirty="0"/>
              <a:t>is likely to be relevant in most contexts because it quantifies the long term ability of the system to continue to function following a disturbance. </a:t>
            </a:r>
          </a:p>
          <a:p>
            <a:pPr marL="0" indent="0">
              <a:buNone/>
            </a:pPr>
            <a:r>
              <a:rPr lang="en-GB" sz="2400" dirty="0"/>
              <a:t>The </a:t>
            </a:r>
            <a:r>
              <a:rPr lang="en-GB" sz="2400" b="1" dirty="0">
                <a:solidFill>
                  <a:srgbClr val="FF0000"/>
                </a:solidFill>
              </a:rPr>
              <a:t>degree of return </a:t>
            </a:r>
            <a:r>
              <a:rPr lang="en-GB" sz="2400" dirty="0"/>
              <a:t>and </a:t>
            </a:r>
            <a:r>
              <a:rPr lang="en-GB" sz="2400" b="1" dirty="0">
                <a:solidFill>
                  <a:srgbClr val="FF0000"/>
                </a:solidFill>
              </a:rPr>
              <a:t>return time </a:t>
            </a:r>
            <a:r>
              <a:rPr lang="en-GB" sz="2400" dirty="0"/>
              <a:t>could usefully be employed in assessing the effects of overgrazing or predation in terrestrial systems, the effect of extreme weather events on populations, and possibly changes in microbiomes due to stress.</a:t>
            </a:r>
          </a:p>
          <a:p>
            <a:pPr marL="0" indent="0">
              <a:buNone/>
            </a:pPr>
            <a:r>
              <a:rPr lang="en-GB" sz="2400" dirty="0"/>
              <a:t>The </a:t>
            </a:r>
            <a:r>
              <a:rPr lang="en-GB" sz="2400" b="1" dirty="0">
                <a:solidFill>
                  <a:srgbClr val="FF0000"/>
                </a:solidFill>
              </a:rPr>
              <a:t>rate of return </a:t>
            </a:r>
            <a:r>
              <a:rPr lang="en-GB" sz="2400" dirty="0"/>
              <a:t>is likely to be of more interest in studies relating to critical slowing down (the idea that systems respond increasingly slowly as they approach an imminent tipping point). </a:t>
            </a:r>
          </a:p>
        </p:txBody>
      </p:sp>
    </p:spTree>
    <p:extLst>
      <p:ext uri="{BB962C8B-B14F-4D97-AF65-F5344CB8AC3E}">
        <p14:creationId xmlns:p14="http://schemas.microsoft.com/office/powerpoint/2010/main" val="300348316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7FE4-25D6-43D0-8C5B-4EF093BE291E}"/>
              </a:ext>
            </a:extLst>
          </p:cNvPr>
          <p:cNvSpPr>
            <a:spLocks noGrp="1"/>
          </p:cNvSpPr>
          <p:nvPr>
            <p:ph type="title"/>
          </p:nvPr>
        </p:nvSpPr>
        <p:spPr/>
        <p:txBody>
          <a:bodyPr/>
          <a:lstStyle/>
          <a:p>
            <a:r>
              <a:rPr lang="en-GB" dirty="0"/>
              <a:t>Factors affecting soil resilience</a:t>
            </a:r>
          </a:p>
        </p:txBody>
      </p:sp>
      <p:sp>
        <p:nvSpPr>
          <p:cNvPr id="3" name="Content Placeholder 2">
            <a:extLst>
              <a:ext uri="{FF2B5EF4-FFF2-40B4-BE49-F238E27FC236}">
                <a16:creationId xmlns:a16="http://schemas.microsoft.com/office/drawing/2014/main" id="{7036DD99-DA37-4A6E-9EC9-276E8CDC8D87}"/>
              </a:ext>
            </a:extLst>
          </p:cNvPr>
          <p:cNvSpPr>
            <a:spLocks noGrp="1"/>
          </p:cNvSpPr>
          <p:nvPr>
            <p:ph idx="1"/>
          </p:nvPr>
        </p:nvSpPr>
        <p:spPr/>
        <p:txBody>
          <a:bodyPr/>
          <a:lstStyle/>
          <a:p>
            <a:pPr marL="514350" indent="-514350">
              <a:buAutoNum type="arabicPeriod"/>
            </a:pPr>
            <a:r>
              <a:rPr lang="en-GB" dirty="0"/>
              <a:t>Soil type (including soil biota) and vegetation</a:t>
            </a:r>
          </a:p>
          <a:p>
            <a:pPr marL="514350" indent="-514350">
              <a:buAutoNum type="arabicPeriod"/>
            </a:pPr>
            <a:r>
              <a:rPr lang="en-GB" dirty="0"/>
              <a:t>Climate regime</a:t>
            </a:r>
          </a:p>
          <a:p>
            <a:pPr marL="514350" indent="-514350">
              <a:buAutoNum type="arabicPeriod"/>
            </a:pPr>
            <a:r>
              <a:rPr lang="en-GB" dirty="0"/>
              <a:t>Land use</a:t>
            </a:r>
          </a:p>
          <a:p>
            <a:pPr marL="514350" indent="-514350">
              <a:buAutoNum type="arabicPeriod"/>
            </a:pPr>
            <a:r>
              <a:rPr lang="en-GB" dirty="0"/>
              <a:t>Disturbance regime</a:t>
            </a:r>
          </a:p>
          <a:p>
            <a:pPr marL="514350" indent="-514350">
              <a:buAutoNum type="arabicPeriod"/>
            </a:pPr>
            <a:r>
              <a:rPr lang="en-GB" dirty="0"/>
              <a:t>Temporal and spatial scales</a:t>
            </a:r>
          </a:p>
        </p:txBody>
      </p:sp>
    </p:spTree>
    <p:extLst>
      <p:ext uri="{BB962C8B-B14F-4D97-AF65-F5344CB8AC3E}">
        <p14:creationId xmlns:p14="http://schemas.microsoft.com/office/powerpoint/2010/main" val="424148317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DC45-7F32-4B71-820C-8F3E6F117EFD}"/>
              </a:ext>
            </a:extLst>
          </p:cNvPr>
          <p:cNvSpPr>
            <a:spLocks noGrp="1"/>
          </p:cNvSpPr>
          <p:nvPr>
            <p:ph type="title"/>
          </p:nvPr>
        </p:nvSpPr>
        <p:spPr/>
        <p:txBody>
          <a:bodyPr/>
          <a:lstStyle/>
          <a:p>
            <a:r>
              <a:rPr lang="en-GB" dirty="0"/>
              <a:t>General Soil Resilience Classes</a:t>
            </a:r>
          </a:p>
        </p:txBody>
      </p:sp>
      <p:sp>
        <p:nvSpPr>
          <p:cNvPr id="3" name="Content Placeholder 2">
            <a:extLst>
              <a:ext uri="{FF2B5EF4-FFF2-40B4-BE49-F238E27FC236}">
                <a16:creationId xmlns:a16="http://schemas.microsoft.com/office/drawing/2014/main" id="{4D635B1F-E521-4F70-B070-4BC92D40881B}"/>
              </a:ext>
            </a:extLst>
          </p:cNvPr>
          <p:cNvSpPr>
            <a:spLocks noGrp="1"/>
          </p:cNvSpPr>
          <p:nvPr>
            <p:ph idx="1"/>
          </p:nvPr>
        </p:nvSpPr>
        <p:spPr>
          <a:xfrm>
            <a:off x="914400" y="1800225"/>
            <a:ext cx="10363200" cy="4295775"/>
          </a:xfrm>
        </p:spPr>
        <p:txBody>
          <a:bodyPr/>
          <a:lstStyle/>
          <a:p>
            <a:pPr marL="0" indent="0">
              <a:buNone/>
            </a:pPr>
            <a:r>
              <a:rPr lang="en-GB" b="1" dirty="0">
                <a:solidFill>
                  <a:srgbClr val="FF0000"/>
                </a:solidFill>
              </a:rPr>
              <a:t>Non-resilient</a:t>
            </a:r>
            <a:r>
              <a:rPr lang="en-GB" dirty="0"/>
              <a:t>  -  Soils are very seriously affected after continuous use.</a:t>
            </a:r>
          </a:p>
          <a:p>
            <a:pPr marL="0" indent="0">
              <a:buNone/>
            </a:pPr>
            <a:r>
              <a:rPr lang="en-GB" b="1" dirty="0">
                <a:solidFill>
                  <a:srgbClr val="FF0000"/>
                </a:solidFill>
              </a:rPr>
              <a:t>Slightly resilient  </a:t>
            </a:r>
            <a:r>
              <a:rPr lang="en-GB" dirty="0"/>
              <a:t>-  Soils are seriously affected after continuous use.</a:t>
            </a:r>
          </a:p>
          <a:p>
            <a:pPr marL="0" indent="0">
              <a:buNone/>
            </a:pPr>
            <a:r>
              <a:rPr lang="en-GB" b="1" dirty="0">
                <a:solidFill>
                  <a:srgbClr val="FF0000"/>
                </a:solidFill>
              </a:rPr>
              <a:t>Moderately resilient  </a:t>
            </a:r>
            <a:r>
              <a:rPr lang="en-GB" dirty="0"/>
              <a:t>-  Soils are moderately affected after continuous use.</a:t>
            </a:r>
          </a:p>
          <a:p>
            <a:pPr marL="0" indent="0">
              <a:buNone/>
            </a:pPr>
            <a:r>
              <a:rPr lang="en-GB" b="1" dirty="0">
                <a:solidFill>
                  <a:srgbClr val="FF0000"/>
                </a:solidFill>
              </a:rPr>
              <a:t>Highly resilient  </a:t>
            </a:r>
            <a:r>
              <a:rPr lang="en-GB" dirty="0"/>
              <a:t>-  Soils are non- or slightly affected after continuous use.</a:t>
            </a:r>
          </a:p>
        </p:txBody>
      </p:sp>
    </p:spTree>
    <p:extLst>
      <p:ext uri="{BB962C8B-B14F-4D97-AF65-F5344CB8AC3E}">
        <p14:creationId xmlns:p14="http://schemas.microsoft.com/office/powerpoint/2010/main" val="2695457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FE37-20A6-4056-9E81-F9AB9DFB1013}"/>
              </a:ext>
            </a:extLst>
          </p:cNvPr>
          <p:cNvSpPr>
            <a:spLocks noGrp="1"/>
          </p:cNvSpPr>
          <p:nvPr>
            <p:ph type="title"/>
          </p:nvPr>
        </p:nvSpPr>
        <p:spPr/>
        <p:txBody>
          <a:bodyPr/>
          <a:lstStyle/>
          <a:p>
            <a:endParaRPr lang="en-GB"/>
          </a:p>
        </p:txBody>
      </p:sp>
      <p:pic>
        <p:nvPicPr>
          <p:cNvPr id="5" name="Content Placeholder 4" descr="Two men standing in front of a building with a bridge in the background&#10;&#10;Description automatically generated with medium confidence">
            <a:extLst>
              <a:ext uri="{FF2B5EF4-FFF2-40B4-BE49-F238E27FC236}">
                <a16:creationId xmlns:a16="http://schemas.microsoft.com/office/drawing/2014/main" id="{4C5BC187-494E-4E08-87A0-F194669601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9729" y="1981200"/>
            <a:ext cx="6212541" cy="4114800"/>
          </a:xfrm>
        </p:spPr>
      </p:pic>
    </p:spTree>
    <p:extLst>
      <p:ext uri="{BB962C8B-B14F-4D97-AF65-F5344CB8AC3E}">
        <p14:creationId xmlns:p14="http://schemas.microsoft.com/office/powerpoint/2010/main" val="27911156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B119-C12C-4117-98B7-A2C0D711E5A7}"/>
              </a:ext>
            </a:extLst>
          </p:cNvPr>
          <p:cNvSpPr>
            <a:spLocks noGrp="1"/>
          </p:cNvSpPr>
          <p:nvPr>
            <p:ph type="title"/>
          </p:nvPr>
        </p:nvSpPr>
        <p:spPr/>
        <p:txBody>
          <a:bodyPr/>
          <a:lstStyle/>
          <a:p>
            <a:r>
              <a:rPr lang="en-GB" dirty="0"/>
              <a:t>Soil type and vegetation</a:t>
            </a:r>
          </a:p>
        </p:txBody>
      </p:sp>
      <p:sp>
        <p:nvSpPr>
          <p:cNvPr id="3" name="Content Placeholder 2">
            <a:extLst>
              <a:ext uri="{FF2B5EF4-FFF2-40B4-BE49-F238E27FC236}">
                <a16:creationId xmlns:a16="http://schemas.microsoft.com/office/drawing/2014/main" id="{E2D6CEF7-E453-4479-B49E-146063D04E4C}"/>
              </a:ext>
            </a:extLst>
          </p:cNvPr>
          <p:cNvSpPr>
            <a:spLocks noGrp="1"/>
          </p:cNvSpPr>
          <p:nvPr>
            <p:ph idx="1"/>
          </p:nvPr>
        </p:nvSpPr>
        <p:spPr/>
        <p:txBody>
          <a:bodyPr/>
          <a:lstStyle/>
          <a:p>
            <a:pPr marL="0" indent="0">
              <a:buNone/>
            </a:pPr>
            <a:r>
              <a:rPr lang="en-GB" dirty="0"/>
              <a:t>Soil resilience is affected by both inherent and dynamic soil characteristics.</a:t>
            </a:r>
          </a:p>
          <a:p>
            <a:pPr marL="0" indent="0">
              <a:buNone/>
            </a:pPr>
            <a:r>
              <a:rPr lang="en-GB" dirty="0"/>
              <a:t>Most soil recovery mechanisms are biologically mediated, including cycling of nutrients, detoxification of nutrients and suppression of pathogenic organisms.</a:t>
            </a:r>
          </a:p>
          <a:p>
            <a:pPr marL="0" indent="0">
              <a:buNone/>
            </a:pPr>
            <a:r>
              <a:rPr lang="en-GB" dirty="0"/>
              <a:t>Vegetation recovery is also important to resilience.</a:t>
            </a:r>
          </a:p>
        </p:txBody>
      </p:sp>
    </p:spTree>
    <p:extLst>
      <p:ext uri="{BB962C8B-B14F-4D97-AF65-F5344CB8AC3E}">
        <p14:creationId xmlns:p14="http://schemas.microsoft.com/office/powerpoint/2010/main" val="316063374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7686F-166D-4EF1-A93A-93223E719C9A}"/>
              </a:ext>
            </a:extLst>
          </p:cNvPr>
          <p:cNvSpPr>
            <a:spLocks noGrp="1"/>
          </p:cNvSpPr>
          <p:nvPr>
            <p:ph type="title"/>
          </p:nvPr>
        </p:nvSpPr>
        <p:spPr/>
        <p:txBody>
          <a:bodyPr/>
          <a:lstStyle/>
          <a:p>
            <a:r>
              <a:rPr lang="en-GB" dirty="0"/>
              <a:t>Climate</a:t>
            </a:r>
          </a:p>
        </p:txBody>
      </p:sp>
      <p:sp>
        <p:nvSpPr>
          <p:cNvPr id="3" name="Content Placeholder 2">
            <a:extLst>
              <a:ext uri="{FF2B5EF4-FFF2-40B4-BE49-F238E27FC236}">
                <a16:creationId xmlns:a16="http://schemas.microsoft.com/office/drawing/2014/main" id="{0A4A11B8-BD6C-4A93-8DE9-839E11165029}"/>
              </a:ext>
            </a:extLst>
          </p:cNvPr>
          <p:cNvSpPr>
            <a:spLocks noGrp="1"/>
          </p:cNvSpPr>
          <p:nvPr>
            <p:ph idx="1"/>
          </p:nvPr>
        </p:nvSpPr>
        <p:spPr/>
        <p:txBody>
          <a:bodyPr/>
          <a:lstStyle/>
          <a:p>
            <a:pPr marL="0" indent="0">
              <a:buNone/>
            </a:pPr>
            <a:r>
              <a:rPr lang="en-GB" dirty="0"/>
              <a:t> A close relationship exists between soil resilience and climate.</a:t>
            </a:r>
          </a:p>
          <a:p>
            <a:pPr marL="0" indent="0">
              <a:buNone/>
            </a:pPr>
            <a:r>
              <a:rPr lang="en-GB" dirty="0"/>
              <a:t>Lal (1994) has suggested that the drier the climate the less resilient soil systems are after disturbances.</a:t>
            </a:r>
          </a:p>
        </p:txBody>
      </p:sp>
    </p:spTree>
    <p:extLst>
      <p:ext uri="{BB962C8B-B14F-4D97-AF65-F5344CB8AC3E}">
        <p14:creationId xmlns:p14="http://schemas.microsoft.com/office/powerpoint/2010/main" val="315478808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390B0-BFDC-4AC1-B887-33E2F237CCE6}"/>
              </a:ext>
            </a:extLst>
          </p:cNvPr>
          <p:cNvSpPr>
            <a:spLocks noGrp="1"/>
          </p:cNvSpPr>
          <p:nvPr>
            <p:ph type="title"/>
          </p:nvPr>
        </p:nvSpPr>
        <p:spPr/>
        <p:txBody>
          <a:bodyPr/>
          <a:lstStyle/>
          <a:p>
            <a:r>
              <a:rPr lang="en-GB" dirty="0"/>
              <a:t>Land Use</a:t>
            </a:r>
          </a:p>
        </p:txBody>
      </p:sp>
      <p:sp>
        <p:nvSpPr>
          <p:cNvPr id="3" name="Content Placeholder 2">
            <a:extLst>
              <a:ext uri="{FF2B5EF4-FFF2-40B4-BE49-F238E27FC236}">
                <a16:creationId xmlns:a16="http://schemas.microsoft.com/office/drawing/2014/main" id="{E8519702-E485-46C1-B497-FEA33ABF505B}"/>
              </a:ext>
            </a:extLst>
          </p:cNvPr>
          <p:cNvSpPr>
            <a:spLocks noGrp="1"/>
          </p:cNvSpPr>
          <p:nvPr>
            <p:ph idx="1"/>
          </p:nvPr>
        </p:nvSpPr>
        <p:spPr/>
        <p:txBody>
          <a:bodyPr/>
          <a:lstStyle/>
          <a:p>
            <a:pPr marL="0" indent="0">
              <a:buNone/>
            </a:pPr>
            <a:r>
              <a:rPr lang="en-GB" dirty="0"/>
              <a:t>Land use and management affects soil resilience.  Management practices which maintain or enhance soil quality enhance soil resilience.   The widely promoted management practice to increase soil organic matter levels will provide resilience against disturbances.</a:t>
            </a:r>
          </a:p>
        </p:txBody>
      </p:sp>
    </p:spTree>
    <p:extLst>
      <p:ext uri="{BB962C8B-B14F-4D97-AF65-F5344CB8AC3E}">
        <p14:creationId xmlns:p14="http://schemas.microsoft.com/office/powerpoint/2010/main" val="90355477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EB64F-A3A5-4669-A8C5-153E7E729CE5}"/>
              </a:ext>
            </a:extLst>
          </p:cNvPr>
          <p:cNvSpPr>
            <a:spLocks noGrp="1"/>
          </p:cNvSpPr>
          <p:nvPr>
            <p:ph type="title"/>
          </p:nvPr>
        </p:nvSpPr>
        <p:spPr/>
        <p:txBody>
          <a:bodyPr/>
          <a:lstStyle/>
          <a:p>
            <a:r>
              <a:rPr lang="en-GB" dirty="0"/>
              <a:t>Scale</a:t>
            </a:r>
          </a:p>
        </p:txBody>
      </p:sp>
      <p:sp>
        <p:nvSpPr>
          <p:cNvPr id="3" name="Content Placeholder 2">
            <a:extLst>
              <a:ext uri="{FF2B5EF4-FFF2-40B4-BE49-F238E27FC236}">
                <a16:creationId xmlns:a16="http://schemas.microsoft.com/office/drawing/2014/main" id="{F7BAA688-4955-4911-95C5-5D552310BB2B}"/>
              </a:ext>
            </a:extLst>
          </p:cNvPr>
          <p:cNvSpPr>
            <a:spLocks noGrp="1"/>
          </p:cNvSpPr>
          <p:nvPr>
            <p:ph idx="1"/>
          </p:nvPr>
        </p:nvSpPr>
        <p:spPr/>
        <p:txBody>
          <a:bodyPr/>
          <a:lstStyle/>
          <a:p>
            <a:pPr marL="0" indent="0">
              <a:buNone/>
            </a:pPr>
            <a:r>
              <a:rPr lang="en-GB" dirty="0"/>
              <a:t>Soil resilience depends on the spatial scale of the disturbance.</a:t>
            </a:r>
          </a:p>
          <a:p>
            <a:pPr marL="0" indent="0">
              <a:buNone/>
            </a:pPr>
            <a:r>
              <a:rPr lang="en-GB" dirty="0"/>
              <a:t>If disturbance leaves un disturbed patches of vegetation the recovery may be more rapid and the resilience enhanced.</a:t>
            </a:r>
          </a:p>
          <a:p>
            <a:pPr marL="0" indent="0">
              <a:buNone/>
            </a:pPr>
            <a:r>
              <a:rPr lang="en-GB" dirty="0"/>
              <a:t>The time frame of recovery is also important in considering resilience.  Some changes may take a single </a:t>
            </a:r>
            <a:r>
              <a:rPr lang="en-GB" dirty="0" err="1"/>
              <a:t>season,others</a:t>
            </a:r>
            <a:r>
              <a:rPr lang="en-GB" dirty="0"/>
              <a:t> may occur through a lifetime.</a:t>
            </a:r>
          </a:p>
        </p:txBody>
      </p:sp>
    </p:spTree>
    <p:extLst>
      <p:ext uri="{BB962C8B-B14F-4D97-AF65-F5344CB8AC3E}">
        <p14:creationId xmlns:p14="http://schemas.microsoft.com/office/powerpoint/2010/main" val="56777714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642CA-5D5E-4336-A82C-6EB29687B2C5}"/>
              </a:ext>
            </a:extLst>
          </p:cNvPr>
          <p:cNvSpPr>
            <a:spLocks noGrp="1"/>
          </p:cNvSpPr>
          <p:nvPr>
            <p:ph type="title"/>
          </p:nvPr>
        </p:nvSpPr>
        <p:spPr/>
        <p:txBody>
          <a:bodyPr/>
          <a:lstStyle/>
          <a:p>
            <a:r>
              <a:rPr lang="en-GB" dirty="0"/>
              <a:t>Soil function and recovery processes</a:t>
            </a:r>
          </a:p>
        </p:txBody>
      </p:sp>
      <p:graphicFrame>
        <p:nvGraphicFramePr>
          <p:cNvPr id="4" name="Table 4">
            <a:extLst>
              <a:ext uri="{FF2B5EF4-FFF2-40B4-BE49-F238E27FC236}">
                <a16:creationId xmlns:a16="http://schemas.microsoft.com/office/drawing/2014/main" id="{4A33318B-2473-46E7-A779-F51DBD555E5D}"/>
              </a:ext>
            </a:extLst>
          </p:cNvPr>
          <p:cNvGraphicFramePr>
            <a:graphicFrameLocks noGrp="1"/>
          </p:cNvGraphicFramePr>
          <p:nvPr>
            <p:ph idx="1"/>
            <p:extLst>
              <p:ext uri="{D42A27DB-BD31-4B8C-83A1-F6EECF244321}">
                <p14:modId xmlns:p14="http://schemas.microsoft.com/office/powerpoint/2010/main" val="3304628266"/>
              </p:ext>
            </p:extLst>
          </p:nvPr>
        </p:nvGraphicFramePr>
        <p:xfrm>
          <a:off x="914400" y="1981200"/>
          <a:ext cx="10363200" cy="3860800"/>
        </p:xfrm>
        <a:graphic>
          <a:graphicData uri="http://schemas.openxmlformats.org/drawingml/2006/table">
            <a:tbl>
              <a:tblPr firstRow="1" bandRow="1">
                <a:tableStyleId>{5940675A-B579-460E-94D1-54222C63F5DA}</a:tableStyleId>
              </a:tblPr>
              <a:tblGrid>
                <a:gridCol w="3076575">
                  <a:extLst>
                    <a:ext uri="{9D8B030D-6E8A-4147-A177-3AD203B41FA5}">
                      <a16:colId xmlns:a16="http://schemas.microsoft.com/office/drawing/2014/main" val="794502056"/>
                    </a:ext>
                  </a:extLst>
                </a:gridCol>
                <a:gridCol w="7286625">
                  <a:extLst>
                    <a:ext uri="{9D8B030D-6E8A-4147-A177-3AD203B41FA5}">
                      <a16:colId xmlns:a16="http://schemas.microsoft.com/office/drawing/2014/main" val="1980148013"/>
                    </a:ext>
                  </a:extLst>
                </a:gridCol>
              </a:tblGrid>
              <a:tr h="370840">
                <a:tc>
                  <a:txBody>
                    <a:bodyPr/>
                    <a:lstStyle/>
                    <a:p>
                      <a:r>
                        <a:rPr lang="en-GB" sz="2400" b="1" dirty="0">
                          <a:solidFill>
                            <a:srgbClr val="002060"/>
                          </a:solidFill>
                        </a:rPr>
                        <a:t>Soil Function</a:t>
                      </a:r>
                    </a:p>
                  </a:txBody>
                  <a:tcPr/>
                </a:tc>
                <a:tc>
                  <a:txBody>
                    <a:bodyPr/>
                    <a:lstStyle/>
                    <a:p>
                      <a:r>
                        <a:rPr lang="en-GB" sz="2400" b="1" dirty="0">
                          <a:solidFill>
                            <a:srgbClr val="002060"/>
                          </a:solidFill>
                        </a:rPr>
                        <a:t>Recovery Process</a:t>
                      </a:r>
                    </a:p>
                  </a:txBody>
                  <a:tcPr/>
                </a:tc>
                <a:extLst>
                  <a:ext uri="{0D108BD9-81ED-4DB2-BD59-A6C34878D82A}">
                    <a16:rowId xmlns:a16="http://schemas.microsoft.com/office/drawing/2014/main" val="2089692098"/>
                  </a:ext>
                </a:extLst>
              </a:tr>
              <a:tr h="370840">
                <a:tc>
                  <a:txBody>
                    <a:bodyPr/>
                    <a:lstStyle/>
                    <a:p>
                      <a:r>
                        <a:rPr lang="en-GB" dirty="0"/>
                        <a:t>Nutrient Cycling</a:t>
                      </a:r>
                    </a:p>
                  </a:txBody>
                  <a:tcPr/>
                </a:tc>
                <a:tc>
                  <a:txBody>
                    <a:bodyPr/>
                    <a:lstStyle/>
                    <a:p>
                      <a:r>
                        <a:rPr lang="en-GB" dirty="0"/>
                        <a:t>Biological activity, biological diversity, plant growth</a:t>
                      </a:r>
                    </a:p>
                  </a:txBody>
                  <a:tcPr/>
                </a:tc>
                <a:extLst>
                  <a:ext uri="{0D108BD9-81ED-4DB2-BD59-A6C34878D82A}">
                    <a16:rowId xmlns:a16="http://schemas.microsoft.com/office/drawing/2014/main" val="109470084"/>
                  </a:ext>
                </a:extLst>
              </a:tr>
              <a:tr h="370840">
                <a:tc>
                  <a:txBody>
                    <a:bodyPr/>
                    <a:lstStyle/>
                    <a:p>
                      <a:r>
                        <a:rPr lang="en-GB" dirty="0"/>
                        <a:t>Partitioning of Water</a:t>
                      </a:r>
                    </a:p>
                  </a:txBody>
                  <a:tcPr/>
                </a:tc>
                <a:tc>
                  <a:txBody>
                    <a:bodyPr/>
                    <a:lstStyle/>
                    <a:p>
                      <a:r>
                        <a:rPr lang="en-GB" dirty="0"/>
                        <a:t>Soil fauna activity (earthworms, termites, etc.) shrink-sell cycles, freeze-thaw cycles, plant growth</a:t>
                      </a:r>
                    </a:p>
                  </a:txBody>
                  <a:tcPr/>
                </a:tc>
                <a:extLst>
                  <a:ext uri="{0D108BD9-81ED-4DB2-BD59-A6C34878D82A}">
                    <a16:rowId xmlns:a16="http://schemas.microsoft.com/office/drawing/2014/main" val="3706307905"/>
                  </a:ext>
                </a:extLst>
              </a:tr>
              <a:tr h="370840">
                <a:tc>
                  <a:txBody>
                    <a:bodyPr/>
                    <a:lstStyle/>
                    <a:p>
                      <a:r>
                        <a:rPr lang="en-GB" dirty="0"/>
                        <a:t>Productivity</a:t>
                      </a:r>
                    </a:p>
                  </a:txBody>
                  <a:tcPr/>
                </a:tc>
                <a:tc>
                  <a:txBody>
                    <a:bodyPr/>
                    <a:lstStyle/>
                    <a:p>
                      <a:r>
                        <a:rPr lang="en-GB" dirty="0"/>
                        <a:t>C sequestration, aggregation processes, nutrient cycling, biological diversity</a:t>
                      </a:r>
                    </a:p>
                  </a:txBody>
                  <a:tcPr/>
                </a:tc>
                <a:extLst>
                  <a:ext uri="{0D108BD9-81ED-4DB2-BD59-A6C34878D82A}">
                    <a16:rowId xmlns:a16="http://schemas.microsoft.com/office/drawing/2014/main" val="1851063392"/>
                  </a:ext>
                </a:extLst>
              </a:tr>
              <a:tr h="370840">
                <a:tc>
                  <a:txBody>
                    <a:bodyPr/>
                    <a:lstStyle/>
                    <a:p>
                      <a:r>
                        <a:rPr lang="en-GB" dirty="0"/>
                        <a:t>Water Storage</a:t>
                      </a:r>
                    </a:p>
                  </a:txBody>
                  <a:tcPr/>
                </a:tc>
                <a:tc>
                  <a:txBody>
                    <a:bodyPr/>
                    <a:lstStyle/>
                    <a:p>
                      <a:r>
                        <a:rPr lang="en-GB" dirty="0"/>
                        <a:t>C sequestration, aggregation processes, biological activity</a:t>
                      </a:r>
                    </a:p>
                  </a:txBody>
                  <a:tcPr/>
                </a:tc>
                <a:extLst>
                  <a:ext uri="{0D108BD9-81ED-4DB2-BD59-A6C34878D82A}">
                    <a16:rowId xmlns:a16="http://schemas.microsoft.com/office/drawing/2014/main" val="2856864102"/>
                  </a:ext>
                </a:extLst>
              </a:tr>
              <a:tr h="370840">
                <a:tc>
                  <a:txBody>
                    <a:bodyPr/>
                    <a:lstStyle/>
                    <a:p>
                      <a:r>
                        <a:rPr lang="en-GB" dirty="0"/>
                        <a:t>Decomposition</a:t>
                      </a:r>
                    </a:p>
                  </a:txBody>
                  <a:tcPr/>
                </a:tc>
                <a:tc>
                  <a:txBody>
                    <a:bodyPr/>
                    <a:lstStyle/>
                    <a:p>
                      <a:r>
                        <a:rPr lang="en-GB" dirty="0"/>
                        <a:t>Biological activity</a:t>
                      </a:r>
                    </a:p>
                  </a:txBody>
                  <a:tcPr/>
                </a:tc>
                <a:extLst>
                  <a:ext uri="{0D108BD9-81ED-4DB2-BD59-A6C34878D82A}">
                    <a16:rowId xmlns:a16="http://schemas.microsoft.com/office/drawing/2014/main" val="1280448077"/>
                  </a:ext>
                </a:extLst>
              </a:tr>
              <a:tr h="370840">
                <a:tc>
                  <a:txBody>
                    <a:bodyPr/>
                    <a:lstStyle/>
                    <a:p>
                      <a:r>
                        <a:rPr lang="en-GB" dirty="0"/>
                        <a:t>Absorbing and detoxifying pollutants</a:t>
                      </a:r>
                    </a:p>
                  </a:txBody>
                  <a:tcPr/>
                </a:tc>
                <a:tc>
                  <a:txBody>
                    <a:bodyPr/>
                    <a:lstStyle/>
                    <a:p>
                      <a:r>
                        <a:rPr lang="en-GB" dirty="0"/>
                        <a:t>Biological activity, C sequestration, biological diversity, mineral weathering, clay formation</a:t>
                      </a:r>
                    </a:p>
                  </a:txBody>
                  <a:tcPr/>
                </a:tc>
                <a:extLst>
                  <a:ext uri="{0D108BD9-81ED-4DB2-BD59-A6C34878D82A}">
                    <a16:rowId xmlns:a16="http://schemas.microsoft.com/office/drawing/2014/main" val="577134118"/>
                  </a:ext>
                </a:extLst>
              </a:tr>
              <a:tr h="370840">
                <a:tc>
                  <a:txBody>
                    <a:bodyPr/>
                    <a:lstStyle/>
                    <a:p>
                      <a:r>
                        <a:rPr lang="en-GB" dirty="0"/>
                        <a:t>Nutrient supply capacity</a:t>
                      </a:r>
                    </a:p>
                  </a:txBody>
                  <a:tcPr/>
                </a:tc>
                <a:tc>
                  <a:txBody>
                    <a:bodyPr/>
                    <a:lstStyle/>
                    <a:p>
                      <a:r>
                        <a:rPr lang="en-GB" dirty="0"/>
                        <a:t>Biological activity, mineral weathering, nutrient cycling</a:t>
                      </a:r>
                    </a:p>
                  </a:txBody>
                  <a:tcPr/>
                </a:tc>
                <a:extLst>
                  <a:ext uri="{0D108BD9-81ED-4DB2-BD59-A6C34878D82A}">
                    <a16:rowId xmlns:a16="http://schemas.microsoft.com/office/drawing/2014/main" val="3122642398"/>
                  </a:ext>
                </a:extLst>
              </a:tr>
            </a:tbl>
          </a:graphicData>
        </a:graphic>
      </p:graphicFrame>
    </p:spTree>
    <p:extLst>
      <p:ext uri="{BB962C8B-B14F-4D97-AF65-F5344CB8AC3E}">
        <p14:creationId xmlns:p14="http://schemas.microsoft.com/office/powerpoint/2010/main" val="1362611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C03BA-91F0-4CFA-92D0-4ED49AE595A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F95BB1E-674B-49D4-B7A7-46C0335EC301}"/>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68A1AA42-0371-43AC-9FF1-1903AAA68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143125" y="1685925"/>
            <a:ext cx="7200900" cy="4552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355706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4C9AD-56B5-4240-823F-9A3F6782FA92}"/>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B790A4B0-874E-4204-9E10-F2FF4913E354}"/>
              </a:ext>
            </a:extLst>
          </p:cNvPr>
          <p:cNvSpPr>
            <a:spLocks noGrp="1"/>
          </p:cNvSpPr>
          <p:nvPr>
            <p:ph idx="1"/>
          </p:nvPr>
        </p:nvSpPr>
        <p:spPr/>
        <p:txBody>
          <a:bodyPr/>
          <a:lstStyle/>
          <a:p>
            <a:r>
              <a:rPr lang="en-GB" dirty="0"/>
              <a:t>If we are to move forward with Sustainable Soil Management and Strategies for Soil Protection we must consider concepts of soil resilience.</a:t>
            </a:r>
          </a:p>
          <a:p>
            <a:r>
              <a:rPr lang="en-GB" dirty="0"/>
              <a:t>We must identify practices to define a soil’s resilience to changing environmental conditions and management practices.</a:t>
            </a:r>
          </a:p>
          <a:p>
            <a:r>
              <a:rPr lang="en-GB" dirty="0"/>
              <a:t>Soil management strategies must be linked to soil resilience.</a:t>
            </a:r>
          </a:p>
        </p:txBody>
      </p:sp>
    </p:spTree>
    <p:extLst>
      <p:ext uri="{BB962C8B-B14F-4D97-AF65-F5344CB8AC3E}">
        <p14:creationId xmlns:p14="http://schemas.microsoft.com/office/powerpoint/2010/main" val="187534418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DA4CE-1049-4EF8-9B6B-0D0AE3FE5E4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F7FE578-AE6B-405F-90A7-EFCF844F3A1D}"/>
              </a:ext>
            </a:extLst>
          </p:cNvPr>
          <p:cNvSpPr>
            <a:spLocks noGrp="1"/>
          </p:cNvSpPr>
          <p:nvPr>
            <p:ph idx="1"/>
          </p:nvPr>
        </p:nvSpPr>
        <p:spPr/>
        <p:txBody>
          <a:bodyPr/>
          <a:lstStyle/>
          <a:p>
            <a:pPr marL="0" indent="0">
              <a:buNone/>
            </a:pPr>
            <a:endParaRPr lang="en-GB" dirty="0">
              <a:latin typeface="Old English Text MT" panose="03040902040508030806" pitchFamily="66" charset="0"/>
            </a:endParaRPr>
          </a:p>
          <a:p>
            <a:pPr marL="0" indent="0">
              <a:buNone/>
            </a:pPr>
            <a:endParaRPr lang="en-GB" dirty="0">
              <a:latin typeface="Old English Text MT" panose="03040902040508030806" pitchFamily="66" charset="0"/>
            </a:endParaRPr>
          </a:p>
          <a:p>
            <a:pPr marL="0" indent="0">
              <a:buNone/>
            </a:pPr>
            <a:r>
              <a:rPr lang="en-GB" dirty="0">
                <a:latin typeface="Old English Text MT" panose="03040902040508030806" pitchFamily="66" charset="0"/>
              </a:rPr>
              <a:t>		</a:t>
            </a:r>
            <a:r>
              <a:rPr lang="en-GB" sz="8000" dirty="0">
                <a:solidFill>
                  <a:srgbClr val="FF0000"/>
                </a:solidFill>
                <a:latin typeface="Old English Text MT" panose="03040902040508030806" pitchFamily="66" charset="0"/>
              </a:rPr>
              <a:t>Thank you!</a:t>
            </a:r>
          </a:p>
        </p:txBody>
      </p:sp>
    </p:spTree>
    <p:extLst>
      <p:ext uri="{BB962C8B-B14F-4D97-AF65-F5344CB8AC3E}">
        <p14:creationId xmlns:p14="http://schemas.microsoft.com/office/powerpoint/2010/main" val="5427424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C59CECC-8C0B-4D30-98E3-351C43FCCBAB}"/>
              </a:ext>
            </a:extLst>
          </p:cNvPr>
          <p:cNvSpPr>
            <a:spLocks noGrp="1" noChangeArrowheads="1"/>
          </p:cNvSpPr>
          <p:nvPr>
            <p:ph type="title"/>
          </p:nvPr>
        </p:nvSpPr>
        <p:spPr>
          <a:xfrm>
            <a:off x="2209800" y="228600"/>
            <a:ext cx="7772400" cy="1066800"/>
          </a:xfrm>
        </p:spPr>
        <p:txBody>
          <a:bodyPr/>
          <a:lstStyle/>
          <a:p>
            <a:pPr eaLnBrk="1" hangingPunct="1"/>
            <a:r>
              <a:rPr lang="en-GB" altLang="en-US" sz="4000" b="1" dirty="0"/>
              <a:t>First steps towards a European Soil Protection Strategy</a:t>
            </a:r>
          </a:p>
        </p:txBody>
      </p:sp>
      <p:sp>
        <p:nvSpPr>
          <p:cNvPr id="8195" name="Rectangle 3">
            <a:extLst>
              <a:ext uri="{FF2B5EF4-FFF2-40B4-BE49-F238E27FC236}">
                <a16:creationId xmlns:a16="http://schemas.microsoft.com/office/drawing/2014/main" id="{7A9CB6FE-A6E0-4441-81BE-A924C379E3E2}"/>
              </a:ext>
            </a:extLst>
          </p:cNvPr>
          <p:cNvSpPr>
            <a:spLocks noGrp="1" noChangeArrowheads="1"/>
          </p:cNvSpPr>
          <p:nvPr>
            <p:ph type="body" idx="1"/>
          </p:nvPr>
        </p:nvSpPr>
        <p:spPr>
          <a:xfrm>
            <a:off x="2209800" y="1524000"/>
            <a:ext cx="7772400" cy="4572000"/>
          </a:xfrm>
        </p:spPr>
        <p:txBody>
          <a:bodyPr/>
          <a:lstStyle/>
          <a:p>
            <a:pPr eaLnBrk="1" hangingPunct="1">
              <a:buFont typeface="Monotype Sorts" pitchFamily="2" charset="2"/>
              <a:buNone/>
            </a:pPr>
            <a:r>
              <a:rPr lang="en-GB" altLang="en-US" dirty="0">
                <a:solidFill>
                  <a:srgbClr val="A50021"/>
                </a:solidFill>
              </a:rPr>
              <a:t>2002 -  COM(2002) 179 final</a:t>
            </a:r>
          </a:p>
          <a:p>
            <a:pPr eaLnBrk="1" hangingPunct="1">
              <a:buFont typeface="Monotype Sorts" pitchFamily="2" charset="2"/>
              <a:buNone/>
            </a:pPr>
            <a:r>
              <a:rPr lang="en-GB" altLang="en-US" dirty="0"/>
              <a:t>Communication from the Commission to the Council, The European Parliament,..</a:t>
            </a:r>
          </a:p>
          <a:p>
            <a:pPr eaLnBrk="1" hangingPunct="1">
              <a:buFont typeface="Monotype Sorts" pitchFamily="2" charset="2"/>
              <a:buNone/>
            </a:pPr>
            <a:r>
              <a:rPr lang="en-GB" altLang="en-US" dirty="0"/>
              <a:t>‘Towards a Thematic Strategy for Soil Protection’.</a:t>
            </a:r>
          </a:p>
          <a:p>
            <a:pPr eaLnBrk="1" hangingPunct="1">
              <a:buFont typeface="Monotype Sorts" pitchFamily="2" charset="2"/>
              <a:buNone/>
            </a:pPr>
            <a:endParaRPr lang="en-GB"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815CC-09D7-45BA-B78D-49C6AC47312C}"/>
              </a:ext>
            </a:extLst>
          </p:cNvPr>
          <p:cNvSpPr>
            <a:spLocks noGrp="1"/>
          </p:cNvSpPr>
          <p:nvPr>
            <p:ph type="title"/>
          </p:nvPr>
        </p:nvSpPr>
        <p:spPr/>
        <p:txBody>
          <a:bodyPr/>
          <a:lstStyle/>
          <a:p>
            <a:r>
              <a:rPr lang="en-GB" dirty="0"/>
              <a:t>Soil Functions</a:t>
            </a:r>
          </a:p>
        </p:txBody>
      </p:sp>
      <p:sp>
        <p:nvSpPr>
          <p:cNvPr id="3" name="Content Placeholder 2">
            <a:extLst>
              <a:ext uri="{FF2B5EF4-FFF2-40B4-BE49-F238E27FC236}">
                <a16:creationId xmlns:a16="http://schemas.microsoft.com/office/drawing/2014/main" id="{CEF106FF-CBB9-4948-AEF1-DAB9F4ED965F}"/>
              </a:ext>
            </a:extLst>
          </p:cNvPr>
          <p:cNvSpPr>
            <a:spLocks noGrp="1"/>
          </p:cNvSpPr>
          <p:nvPr>
            <p:ph idx="1"/>
          </p:nvPr>
        </p:nvSpPr>
        <p:spPr/>
        <p:txBody>
          <a:bodyPr/>
          <a:lstStyle/>
          <a:p>
            <a:pPr eaLnBrk="1" hangingPunct="1">
              <a:buFont typeface="Wingdings" panose="05000000000000000000" pitchFamily="2" charset="2"/>
              <a:buChar char="Ø"/>
            </a:pPr>
            <a:r>
              <a:rPr lang="en-GB" altLang="en-US" dirty="0"/>
              <a:t>Food and Biomass production</a:t>
            </a:r>
          </a:p>
          <a:p>
            <a:pPr eaLnBrk="1" hangingPunct="1">
              <a:buFont typeface="Wingdings" panose="05000000000000000000" pitchFamily="2" charset="2"/>
              <a:buChar char="Ø"/>
            </a:pPr>
            <a:r>
              <a:rPr lang="en-GB" altLang="en-US" dirty="0"/>
              <a:t>Storing, filtering and transformations</a:t>
            </a:r>
          </a:p>
          <a:p>
            <a:pPr eaLnBrk="1" hangingPunct="1">
              <a:buFont typeface="Wingdings" panose="05000000000000000000" pitchFamily="2" charset="2"/>
              <a:buChar char="Ø"/>
            </a:pPr>
            <a:r>
              <a:rPr lang="en-GB" altLang="en-US" dirty="0"/>
              <a:t>Habitat and gene pool</a:t>
            </a:r>
          </a:p>
          <a:p>
            <a:pPr eaLnBrk="1" hangingPunct="1">
              <a:buFont typeface="Wingdings" panose="05000000000000000000" pitchFamily="2" charset="2"/>
              <a:buChar char="Ø"/>
            </a:pPr>
            <a:r>
              <a:rPr lang="en-GB" altLang="en-US" dirty="0"/>
              <a:t>Physical and cultural environment for mankind</a:t>
            </a:r>
          </a:p>
          <a:p>
            <a:pPr eaLnBrk="1" hangingPunct="1">
              <a:buFont typeface="Wingdings" panose="05000000000000000000" pitchFamily="2" charset="2"/>
              <a:buChar char="Ø"/>
            </a:pPr>
            <a:r>
              <a:rPr lang="en-GB" altLang="en-US" dirty="0"/>
              <a:t>Source of raw materials</a:t>
            </a:r>
          </a:p>
        </p:txBody>
      </p:sp>
    </p:spTree>
    <p:extLst>
      <p:ext uri="{BB962C8B-B14F-4D97-AF65-F5344CB8AC3E}">
        <p14:creationId xmlns:p14="http://schemas.microsoft.com/office/powerpoint/2010/main" val="420567295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457450" y="633414"/>
            <a:ext cx="7277100" cy="477837"/>
          </a:xfrm>
          <a:prstGeom prst="rect">
            <a:avLst/>
          </a:prstGeom>
          <a:noFill/>
        </p:spPr>
        <p:txBody>
          <a:bodyPr>
            <a:spAutoFit/>
          </a:bodyPr>
          <a:lstStyle/>
          <a:p>
            <a:pPr algn="ctr" eaLnBrk="0" hangingPunct="0">
              <a:defRPr/>
            </a:pPr>
            <a:r>
              <a:rPr lang="en-US" sz="2500" cap="small" dirty="0">
                <a:latin typeface="+mj-lt"/>
              </a:rPr>
              <a:t>Goods and services provided by land and soil</a:t>
            </a:r>
          </a:p>
        </p:txBody>
      </p:sp>
      <p:graphicFrame>
        <p:nvGraphicFramePr>
          <p:cNvPr id="61444" name="Object 57"/>
          <p:cNvGraphicFramePr>
            <a:graphicFrameLocks noChangeAspect="1"/>
          </p:cNvGraphicFramePr>
          <p:nvPr/>
        </p:nvGraphicFramePr>
        <p:xfrm>
          <a:off x="9231313" y="1447800"/>
          <a:ext cx="938212" cy="1682750"/>
        </p:xfrm>
        <a:graphic>
          <a:graphicData uri="http://schemas.openxmlformats.org/presentationml/2006/ole">
            <mc:AlternateContent xmlns:mc="http://schemas.openxmlformats.org/markup-compatibility/2006">
              <mc:Choice xmlns:v="urn:schemas-microsoft-com:vml" Requires="v">
                <p:oleObj name="Clip" r:id="rId2" imgW="4579545" imgH="6848947" progId="">
                  <p:embed/>
                </p:oleObj>
              </mc:Choice>
              <mc:Fallback>
                <p:oleObj name="Clip" r:id="rId2" imgW="4579545" imgH="6848947" progId="">
                  <p:embed/>
                  <p:pic>
                    <p:nvPicPr>
                      <p:cNvPr id="61444" name="Object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1313" y="1447800"/>
                        <a:ext cx="938212" cy="168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45" name="Freeform 4" descr="Dachplatten"/>
          <p:cNvSpPr>
            <a:spLocks/>
          </p:cNvSpPr>
          <p:nvPr/>
        </p:nvSpPr>
        <p:spPr bwMode="auto">
          <a:xfrm>
            <a:off x="1524001" y="3536950"/>
            <a:ext cx="8742363" cy="2787650"/>
          </a:xfrm>
          <a:custGeom>
            <a:avLst/>
            <a:gdLst>
              <a:gd name="T0" fmla="*/ 2147483647 w 5635"/>
              <a:gd name="T1" fmla="*/ 2147483647 h 1303"/>
              <a:gd name="T2" fmla="*/ 2147483647 w 5635"/>
              <a:gd name="T3" fmla="*/ 2147483647 h 1303"/>
              <a:gd name="T4" fmla="*/ 2147483647 w 5635"/>
              <a:gd name="T5" fmla="*/ 2147483647 h 1303"/>
              <a:gd name="T6" fmla="*/ 2147483647 w 5635"/>
              <a:gd name="T7" fmla="*/ 2147483647 h 1303"/>
              <a:gd name="T8" fmla="*/ 2147483647 w 5635"/>
              <a:gd name="T9" fmla="*/ 2147483647 h 1303"/>
              <a:gd name="T10" fmla="*/ 2147483647 w 5635"/>
              <a:gd name="T11" fmla="*/ 2147483647 h 1303"/>
              <a:gd name="T12" fmla="*/ 2147483647 w 5635"/>
              <a:gd name="T13" fmla="*/ 2147483647 h 1303"/>
              <a:gd name="T14" fmla="*/ 2147483647 w 5635"/>
              <a:gd name="T15" fmla="*/ 2147483647 h 1303"/>
              <a:gd name="T16" fmla="*/ 2147483647 w 5635"/>
              <a:gd name="T17" fmla="*/ 2147483647 h 1303"/>
              <a:gd name="T18" fmla="*/ 2147483647 w 5635"/>
              <a:gd name="T19" fmla="*/ 2147483647 h 1303"/>
              <a:gd name="T20" fmla="*/ 2147483647 w 5635"/>
              <a:gd name="T21" fmla="*/ 2147483647 h 1303"/>
              <a:gd name="T22" fmla="*/ 2147483647 w 5635"/>
              <a:gd name="T23" fmla="*/ 2147483647 h 1303"/>
              <a:gd name="T24" fmla="*/ 2147483647 w 5635"/>
              <a:gd name="T25" fmla="*/ 2147483647 h 1303"/>
              <a:gd name="T26" fmla="*/ 2147483647 w 5635"/>
              <a:gd name="T27" fmla="*/ 2147483647 h 1303"/>
              <a:gd name="T28" fmla="*/ 2147483647 w 5635"/>
              <a:gd name="T29" fmla="*/ 2147483647 h 1303"/>
              <a:gd name="T30" fmla="*/ 2147483647 w 5635"/>
              <a:gd name="T31" fmla="*/ 2147483647 h 1303"/>
              <a:gd name="T32" fmla="*/ 2147483647 w 5635"/>
              <a:gd name="T33" fmla="*/ 2147483647 h 1303"/>
              <a:gd name="T34" fmla="*/ 2147483647 w 5635"/>
              <a:gd name="T35" fmla="*/ 2147483647 h 1303"/>
              <a:gd name="T36" fmla="*/ 2147483647 w 5635"/>
              <a:gd name="T37" fmla="*/ 2147483647 h 1303"/>
              <a:gd name="T38" fmla="*/ 2147483647 w 5635"/>
              <a:gd name="T39" fmla="*/ 2147483647 h 1303"/>
              <a:gd name="T40" fmla="*/ 2147483647 w 5635"/>
              <a:gd name="T41" fmla="*/ 2147483647 h 1303"/>
              <a:gd name="T42" fmla="*/ 2147483647 w 5635"/>
              <a:gd name="T43" fmla="*/ 2147483647 h 1303"/>
              <a:gd name="T44" fmla="*/ 2147483647 w 5635"/>
              <a:gd name="T45" fmla="*/ 2147483647 h 1303"/>
              <a:gd name="T46" fmla="*/ 2147483647 w 5635"/>
              <a:gd name="T47" fmla="*/ 0 h 1303"/>
              <a:gd name="T48" fmla="*/ 2147483647 w 5635"/>
              <a:gd name="T49" fmla="*/ 2147483647 h 1303"/>
              <a:gd name="T50" fmla="*/ 2147483647 w 5635"/>
              <a:gd name="T51" fmla="*/ 2147483647 h 1303"/>
              <a:gd name="T52" fmla="*/ 2147483647 w 5635"/>
              <a:gd name="T53" fmla="*/ 2147483647 h 1303"/>
              <a:gd name="T54" fmla="*/ 2147483647 w 5635"/>
              <a:gd name="T55" fmla="*/ 2147483647 h 1303"/>
              <a:gd name="T56" fmla="*/ 2147483647 w 5635"/>
              <a:gd name="T57" fmla="*/ 2147483647 h 1303"/>
              <a:gd name="T58" fmla="*/ 2147483647 w 5635"/>
              <a:gd name="T59" fmla="*/ 2147483647 h 1303"/>
              <a:gd name="T60" fmla="*/ 2147483647 w 5635"/>
              <a:gd name="T61" fmla="*/ 2147483647 h 1303"/>
              <a:gd name="T62" fmla="*/ 2147483647 w 5635"/>
              <a:gd name="T63" fmla="*/ 2147483647 h 1303"/>
              <a:gd name="T64" fmla="*/ 2147483647 w 5635"/>
              <a:gd name="T65" fmla="*/ 2147483647 h 1303"/>
              <a:gd name="T66" fmla="*/ 2147483647 w 5635"/>
              <a:gd name="T67" fmla="*/ 2147483647 h 1303"/>
              <a:gd name="T68" fmla="*/ 2147483647 w 5635"/>
              <a:gd name="T69" fmla="*/ 2147483647 h 1303"/>
              <a:gd name="T70" fmla="*/ 2147483647 w 5635"/>
              <a:gd name="T71" fmla="*/ 2147483647 h 1303"/>
              <a:gd name="T72" fmla="*/ 2147483647 w 5635"/>
              <a:gd name="T73" fmla="*/ 2147483647 h 1303"/>
              <a:gd name="T74" fmla="*/ 2147483647 w 5635"/>
              <a:gd name="T75" fmla="*/ 2147483647 h 1303"/>
              <a:gd name="T76" fmla="*/ 2147483647 w 5635"/>
              <a:gd name="T77" fmla="*/ 2147483647 h 1303"/>
              <a:gd name="T78" fmla="*/ 2147483647 w 5635"/>
              <a:gd name="T79" fmla="*/ 2147483647 h 1303"/>
              <a:gd name="T80" fmla="*/ 2147483647 w 5635"/>
              <a:gd name="T81" fmla="*/ 2147483647 h 1303"/>
              <a:gd name="T82" fmla="*/ 2147483647 w 5635"/>
              <a:gd name="T83" fmla="*/ 2147483647 h 1303"/>
              <a:gd name="T84" fmla="*/ 2147483647 w 5635"/>
              <a:gd name="T85" fmla="*/ 2147483647 h 1303"/>
              <a:gd name="T86" fmla="*/ 2147483647 w 5635"/>
              <a:gd name="T87" fmla="*/ 2147483647 h 1303"/>
              <a:gd name="T88" fmla="*/ 2147483647 w 5635"/>
              <a:gd name="T89" fmla="*/ 2147483647 h 1303"/>
              <a:gd name="T90" fmla="*/ 2147483647 w 5635"/>
              <a:gd name="T91" fmla="*/ 2147483647 h 1303"/>
              <a:gd name="T92" fmla="*/ 2147483647 w 5635"/>
              <a:gd name="T93" fmla="*/ 2147483647 h 1303"/>
              <a:gd name="T94" fmla="*/ 2147483647 w 5635"/>
              <a:gd name="T95" fmla="*/ 2147483647 h 1303"/>
              <a:gd name="T96" fmla="*/ 2147483647 w 5635"/>
              <a:gd name="T97" fmla="*/ 2147483647 h 1303"/>
              <a:gd name="T98" fmla="*/ 2147483647 w 5635"/>
              <a:gd name="T99" fmla="*/ 2147483647 h 1303"/>
              <a:gd name="T100" fmla="*/ 2147483647 w 5635"/>
              <a:gd name="T101" fmla="*/ 2147483647 h 1303"/>
              <a:gd name="T102" fmla="*/ 2147483647 w 5635"/>
              <a:gd name="T103" fmla="*/ 2147483647 h 13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635"/>
              <a:gd name="T157" fmla="*/ 0 h 1303"/>
              <a:gd name="T158" fmla="*/ 5635 w 5635"/>
              <a:gd name="T159" fmla="*/ 1303 h 13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635" h="1303">
                <a:moveTo>
                  <a:pt x="347" y="736"/>
                </a:moveTo>
                <a:cubicBezTo>
                  <a:pt x="388" y="725"/>
                  <a:pt x="408" y="744"/>
                  <a:pt x="444" y="757"/>
                </a:cubicBezTo>
                <a:cubicBezTo>
                  <a:pt x="483" y="772"/>
                  <a:pt x="520" y="780"/>
                  <a:pt x="562" y="785"/>
                </a:cubicBezTo>
                <a:cubicBezTo>
                  <a:pt x="585" y="783"/>
                  <a:pt x="608" y="782"/>
                  <a:pt x="631" y="778"/>
                </a:cubicBezTo>
                <a:cubicBezTo>
                  <a:pt x="648" y="775"/>
                  <a:pt x="663" y="764"/>
                  <a:pt x="680" y="764"/>
                </a:cubicBezTo>
                <a:cubicBezTo>
                  <a:pt x="688" y="764"/>
                  <a:pt x="693" y="776"/>
                  <a:pt x="701" y="778"/>
                </a:cubicBezTo>
                <a:cubicBezTo>
                  <a:pt x="716" y="783"/>
                  <a:pt x="733" y="783"/>
                  <a:pt x="749" y="785"/>
                </a:cubicBezTo>
                <a:cubicBezTo>
                  <a:pt x="818" y="780"/>
                  <a:pt x="870" y="785"/>
                  <a:pt x="937" y="778"/>
                </a:cubicBezTo>
                <a:cubicBezTo>
                  <a:pt x="1002" y="801"/>
                  <a:pt x="1079" y="765"/>
                  <a:pt x="1145" y="757"/>
                </a:cubicBezTo>
                <a:cubicBezTo>
                  <a:pt x="1196" y="742"/>
                  <a:pt x="1244" y="736"/>
                  <a:pt x="1297" y="729"/>
                </a:cubicBezTo>
                <a:cubicBezTo>
                  <a:pt x="1382" y="750"/>
                  <a:pt x="1468" y="761"/>
                  <a:pt x="1554" y="778"/>
                </a:cubicBezTo>
                <a:cubicBezTo>
                  <a:pt x="1570" y="773"/>
                  <a:pt x="1586" y="764"/>
                  <a:pt x="1603" y="764"/>
                </a:cubicBezTo>
                <a:cubicBezTo>
                  <a:pt x="1613" y="764"/>
                  <a:pt x="1621" y="778"/>
                  <a:pt x="1631" y="778"/>
                </a:cubicBezTo>
                <a:cubicBezTo>
                  <a:pt x="1654" y="778"/>
                  <a:pt x="1677" y="769"/>
                  <a:pt x="1700" y="764"/>
                </a:cubicBezTo>
                <a:cubicBezTo>
                  <a:pt x="1736" y="788"/>
                  <a:pt x="1844" y="798"/>
                  <a:pt x="1894" y="805"/>
                </a:cubicBezTo>
                <a:cubicBezTo>
                  <a:pt x="1969" y="797"/>
                  <a:pt x="2004" y="809"/>
                  <a:pt x="2075" y="833"/>
                </a:cubicBezTo>
                <a:cubicBezTo>
                  <a:pt x="2099" y="850"/>
                  <a:pt x="2125" y="855"/>
                  <a:pt x="2151" y="868"/>
                </a:cubicBezTo>
                <a:cubicBezTo>
                  <a:pt x="2224" y="851"/>
                  <a:pt x="2299" y="837"/>
                  <a:pt x="2373" y="826"/>
                </a:cubicBezTo>
                <a:cubicBezTo>
                  <a:pt x="2393" y="833"/>
                  <a:pt x="2434" y="847"/>
                  <a:pt x="2449" y="847"/>
                </a:cubicBezTo>
                <a:cubicBezTo>
                  <a:pt x="2503" y="847"/>
                  <a:pt x="2575" y="825"/>
                  <a:pt x="2630" y="819"/>
                </a:cubicBezTo>
                <a:cubicBezTo>
                  <a:pt x="2677" y="831"/>
                  <a:pt x="2721" y="818"/>
                  <a:pt x="2769" y="826"/>
                </a:cubicBezTo>
                <a:cubicBezTo>
                  <a:pt x="2829" y="818"/>
                  <a:pt x="2856" y="799"/>
                  <a:pt x="2914" y="819"/>
                </a:cubicBezTo>
                <a:cubicBezTo>
                  <a:pt x="2974" y="808"/>
                  <a:pt x="3035" y="796"/>
                  <a:pt x="3095" y="785"/>
                </a:cubicBezTo>
                <a:cubicBezTo>
                  <a:pt x="3127" y="779"/>
                  <a:pt x="3192" y="771"/>
                  <a:pt x="3192" y="771"/>
                </a:cubicBezTo>
                <a:cubicBezTo>
                  <a:pt x="3254" y="792"/>
                  <a:pt x="3334" y="798"/>
                  <a:pt x="3400" y="805"/>
                </a:cubicBezTo>
                <a:cubicBezTo>
                  <a:pt x="3416" y="803"/>
                  <a:pt x="3433" y="798"/>
                  <a:pt x="3449" y="798"/>
                </a:cubicBezTo>
                <a:cubicBezTo>
                  <a:pt x="3458" y="798"/>
                  <a:pt x="3467" y="805"/>
                  <a:pt x="3476" y="805"/>
                </a:cubicBezTo>
                <a:cubicBezTo>
                  <a:pt x="3520" y="803"/>
                  <a:pt x="3608" y="792"/>
                  <a:pt x="3608" y="792"/>
                </a:cubicBezTo>
                <a:cubicBezTo>
                  <a:pt x="3651" y="801"/>
                  <a:pt x="3690" y="789"/>
                  <a:pt x="3733" y="798"/>
                </a:cubicBezTo>
                <a:cubicBezTo>
                  <a:pt x="3796" y="793"/>
                  <a:pt x="3850" y="797"/>
                  <a:pt x="3914" y="792"/>
                </a:cubicBezTo>
                <a:cubicBezTo>
                  <a:pt x="3981" y="811"/>
                  <a:pt x="4041" y="800"/>
                  <a:pt x="4108" y="792"/>
                </a:cubicBezTo>
                <a:cubicBezTo>
                  <a:pt x="4203" y="765"/>
                  <a:pt x="4315" y="743"/>
                  <a:pt x="4413" y="729"/>
                </a:cubicBezTo>
                <a:cubicBezTo>
                  <a:pt x="4514" y="763"/>
                  <a:pt x="4610" y="697"/>
                  <a:pt x="4705" y="681"/>
                </a:cubicBezTo>
                <a:cubicBezTo>
                  <a:pt x="4731" y="668"/>
                  <a:pt x="4753" y="660"/>
                  <a:pt x="4781" y="653"/>
                </a:cubicBezTo>
                <a:cubicBezTo>
                  <a:pt x="4829" y="621"/>
                  <a:pt x="4884" y="612"/>
                  <a:pt x="4941" y="604"/>
                </a:cubicBezTo>
                <a:cubicBezTo>
                  <a:pt x="4979" y="579"/>
                  <a:pt x="5017" y="584"/>
                  <a:pt x="5059" y="563"/>
                </a:cubicBezTo>
                <a:cubicBezTo>
                  <a:pt x="5085" y="550"/>
                  <a:pt x="5107" y="542"/>
                  <a:pt x="5135" y="535"/>
                </a:cubicBezTo>
                <a:cubicBezTo>
                  <a:pt x="5183" y="503"/>
                  <a:pt x="5238" y="483"/>
                  <a:pt x="5288" y="452"/>
                </a:cubicBezTo>
                <a:cubicBezTo>
                  <a:pt x="5293" y="445"/>
                  <a:pt x="5296" y="437"/>
                  <a:pt x="5302" y="431"/>
                </a:cubicBezTo>
                <a:cubicBezTo>
                  <a:pt x="5314" y="420"/>
                  <a:pt x="5343" y="403"/>
                  <a:pt x="5343" y="403"/>
                </a:cubicBezTo>
                <a:cubicBezTo>
                  <a:pt x="5375" y="355"/>
                  <a:pt x="5355" y="366"/>
                  <a:pt x="5392" y="354"/>
                </a:cubicBezTo>
                <a:cubicBezTo>
                  <a:pt x="5402" y="339"/>
                  <a:pt x="5417" y="328"/>
                  <a:pt x="5427" y="313"/>
                </a:cubicBezTo>
                <a:cubicBezTo>
                  <a:pt x="5431" y="307"/>
                  <a:pt x="5429" y="297"/>
                  <a:pt x="5434" y="292"/>
                </a:cubicBezTo>
                <a:cubicBezTo>
                  <a:pt x="5439" y="287"/>
                  <a:pt x="5447" y="287"/>
                  <a:pt x="5454" y="285"/>
                </a:cubicBezTo>
                <a:cubicBezTo>
                  <a:pt x="5465" y="253"/>
                  <a:pt x="5483" y="225"/>
                  <a:pt x="5496" y="195"/>
                </a:cubicBezTo>
                <a:cubicBezTo>
                  <a:pt x="5513" y="156"/>
                  <a:pt x="5526" y="116"/>
                  <a:pt x="5545" y="77"/>
                </a:cubicBezTo>
                <a:cubicBezTo>
                  <a:pt x="5547" y="68"/>
                  <a:pt x="5565" y="13"/>
                  <a:pt x="5572" y="7"/>
                </a:cubicBezTo>
                <a:cubicBezTo>
                  <a:pt x="5580" y="1"/>
                  <a:pt x="5591" y="2"/>
                  <a:pt x="5600" y="0"/>
                </a:cubicBezTo>
                <a:cubicBezTo>
                  <a:pt x="5623" y="34"/>
                  <a:pt x="5623" y="78"/>
                  <a:pt x="5635" y="118"/>
                </a:cubicBezTo>
                <a:cubicBezTo>
                  <a:pt x="5618" y="153"/>
                  <a:pt x="5618" y="187"/>
                  <a:pt x="5600" y="222"/>
                </a:cubicBezTo>
                <a:cubicBezTo>
                  <a:pt x="5580" y="403"/>
                  <a:pt x="5600" y="177"/>
                  <a:pt x="5600" y="340"/>
                </a:cubicBezTo>
                <a:cubicBezTo>
                  <a:pt x="5600" y="376"/>
                  <a:pt x="5585" y="410"/>
                  <a:pt x="5579" y="445"/>
                </a:cubicBezTo>
                <a:cubicBezTo>
                  <a:pt x="5594" y="495"/>
                  <a:pt x="5601" y="546"/>
                  <a:pt x="5614" y="597"/>
                </a:cubicBezTo>
                <a:cubicBezTo>
                  <a:pt x="5623" y="668"/>
                  <a:pt x="5616" y="697"/>
                  <a:pt x="5572" y="750"/>
                </a:cubicBezTo>
                <a:cubicBezTo>
                  <a:pt x="5553" y="773"/>
                  <a:pt x="5557" y="788"/>
                  <a:pt x="5531" y="805"/>
                </a:cubicBezTo>
                <a:cubicBezTo>
                  <a:pt x="5526" y="820"/>
                  <a:pt x="5515" y="832"/>
                  <a:pt x="5510" y="847"/>
                </a:cubicBezTo>
                <a:cubicBezTo>
                  <a:pt x="5506" y="860"/>
                  <a:pt x="5507" y="875"/>
                  <a:pt x="5503" y="889"/>
                </a:cubicBezTo>
                <a:cubicBezTo>
                  <a:pt x="5500" y="901"/>
                  <a:pt x="5494" y="912"/>
                  <a:pt x="5489" y="923"/>
                </a:cubicBezTo>
                <a:cubicBezTo>
                  <a:pt x="5483" y="978"/>
                  <a:pt x="5487" y="1017"/>
                  <a:pt x="5440" y="1048"/>
                </a:cubicBezTo>
                <a:cubicBezTo>
                  <a:pt x="5388" y="1129"/>
                  <a:pt x="5298" y="1149"/>
                  <a:pt x="5204" y="1159"/>
                </a:cubicBezTo>
                <a:cubicBezTo>
                  <a:pt x="5155" y="1176"/>
                  <a:pt x="5110" y="1194"/>
                  <a:pt x="5059" y="1201"/>
                </a:cubicBezTo>
                <a:cubicBezTo>
                  <a:pt x="5014" y="1192"/>
                  <a:pt x="4970" y="1208"/>
                  <a:pt x="4927" y="1194"/>
                </a:cubicBezTo>
                <a:cubicBezTo>
                  <a:pt x="4904" y="1196"/>
                  <a:pt x="4881" y="1202"/>
                  <a:pt x="4858" y="1201"/>
                </a:cubicBezTo>
                <a:cubicBezTo>
                  <a:pt x="4841" y="1200"/>
                  <a:pt x="4826" y="1187"/>
                  <a:pt x="4809" y="1187"/>
                </a:cubicBezTo>
                <a:cubicBezTo>
                  <a:pt x="4758" y="1187"/>
                  <a:pt x="4693" y="1212"/>
                  <a:pt x="4642" y="1222"/>
                </a:cubicBezTo>
                <a:cubicBezTo>
                  <a:pt x="4575" y="1236"/>
                  <a:pt x="4508" y="1247"/>
                  <a:pt x="4441" y="1263"/>
                </a:cubicBezTo>
                <a:cubicBezTo>
                  <a:pt x="4378" y="1234"/>
                  <a:pt x="4455" y="1263"/>
                  <a:pt x="4344" y="1263"/>
                </a:cubicBezTo>
                <a:cubicBezTo>
                  <a:pt x="4297" y="1263"/>
                  <a:pt x="4252" y="1243"/>
                  <a:pt x="4205" y="1236"/>
                </a:cubicBezTo>
                <a:cubicBezTo>
                  <a:pt x="4141" y="1255"/>
                  <a:pt x="4124" y="1236"/>
                  <a:pt x="4052" y="1229"/>
                </a:cubicBezTo>
                <a:cubicBezTo>
                  <a:pt x="4036" y="1224"/>
                  <a:pt x="4021" y="1215"/>
                  <a:pt x="4004" y="1215"/>
                </a:cubicBezTo>
                <a:cubicBezTo>
                  <a:pt x="3893" y="1215"/>
                  <a:pt x="3970" y="1247"/>
                  <a:pt x="3907" y="1215"/>
                </a:cubicBezTo>
                <a:cubicBezTo>
                  <a:pt x="3833" y="1221"/>
                  <a:pt x="3786" y="1216"/>
                  <a:pt x="3712" y="1222"/>
                </a:cubicBezTo>
                <a:cubicBezTo>
                  <a:pt x="3659" y="1208"/>
                  <a:pt x="3611" y="1221"/>
                  <a:pt x="3560" y="1236"/>
                </a:cubicBezTo>
                <a:cubicBezTo>
                  <a:pt x="3502" y="1217"/>
                  <a:pt x="3447" y="1212"/>
                  <a:pt x="3386" y="1222"/>
                </a:cubicBezTo>
                <a:cubicBezTo>
                  <a:pt x="3340" y="1213"/>
                  <a:pt x="3299" y="1226"/>
                  <a:pt x="3254" y="1215"/>
                </a:cubicBezTo>
                <a:cubicBezTo>
                  <a:pt x="3191" y="1221"/>
                  <a:pt x="3130" y="1235"/>
                  <a:pt x="3067" y="1243"/>
                </a:cubicBezTo>
                <a:cubicBezTo>
                  <a:pt x="2997" y="1220"/>
                  <a:pt x="2909" y="1257"/>
                  <a:pt x="2838" y="1270"/>
                </a:cubicBezTo>
                <a:cubicBezTo>
                  <a:pt x="2778" y="1254"/>
                  <a:pt x="2732" y="1268"/>
                  <a:pt x="2671" y="1277"/>
                </a:cubicBezTo>
                <a:cubicBezTo>
                  <a:pt x="2611" y="1261"/>
                  <a:pt x="2550" y="1279"/>
                  <a:pt x="2491" y="1291"/>
                </a:cubicBezTo>
                <a:cubicBezTo>
                  <a:pt x="2444" y="1279"/>
                  <a:pt x="2400" y="1292"/>
                  <a:pt x="2352" y="1284"/>
                </a:cubicBezTo>
                <a:cubicBezTo>
                  <a:pt x="2327" y="1289"/>
                  <a:pt x="2302" y="1298"/>
                  <a:pt x="2276" y="1298"/>
                </a:cubicBezTo>
                <a:cubicBezTo>
                  <a:pt x="2259" y="1298"/>
                  <a:pt x="2244" y="1285"/>
                  <a:pt x="2227" y="1284"/>
                </a:cubicBezTo>
                <a:cubicBezTo>
                  <a:pt x="2211" y="1283"/>
                  <a:pt x="2195" y="1289"/>
                  <a:pt x="2179" y="1291"/>
                </a:cubicBezTo>
                <a:cubicBezTo>
                  <a:pt x="2134" y="1276"/>
                  <a:pt x="2088" y="1292"/>
                  <a:pt x="2040" y="1284"/>
                </a:cubicBezTo>
                <a:cubicBezTo>
                  <a:pt x="1939" y="1303"/>
                  <a:pt x="1971" y="1287"/>
                  <a:pt x="1873" y="1277"/>
                </a:cubicBezTo>
                <a:cubicBezTo>
                  <a:pt x="1803" y="1286"/>
                  <a:pt x="1749" y="1264"/>
                  <a:pt x="1679" y="1257"/>
                </a:cubicBezTo>
                <a:cubicBezTo>
                  <a:pt x="1622" y="1238"/>
                  <a:pt x="1566" y="1229"/>
                  <a:pt x="1506" y="1222"/>
                </a:cubicBezTo>
                <a:cubicBezTo>
                  <a:pt x="1396" y="1233"/>
                  <a:pt x="1288" y="1198"/>
                  <a:pt x="1179" y="1180"/>
                </a:cubicBezTo>
                <a:cubicBezTo>
                  <a:pt x="1101" y="1198"/>
                  <a:pt x="1093" y="1181"/>
                  <a:pt x="1013" y="1173"/>
                </a:cubicBezTo>
                <a:cubicBezTo>
                  <a:pt x="961" y="1182"/>
                  <a:pt x="912" y="1194"/>
                  <a:pt x="860" y="1201"/>
                </a:cubicBezTo>
                <a:cubicBezTo>
                  <a:pt x="798" y="1170"/>
                  <a:pt x="718" y="1211"/>
                  <a:pt x="652" y="1222"/>
                </a:cubicBezTo>
                <a:cubicBezTo>
                  <a:pt x="633" y="1220"/>
                  <a:pt x="615" y="1215"/>
                  <a:pt x="596" y="1215"/>
                </a:cubicBezTo>
                <a:cubicBezTo>
                  <a:pt x="580" y="1215"/>
                  <a:pt x="564" y="1224"/>
                  <a:pt x="548" y="1222"/>
                </a:cubicBezTo>
                <a:cubicBezTo>
                  <a:pt x="503" y="1217"/>
                  <a:pt x="461" y="1200"/>
                  <a:pt x="416" y="1194"/>
                </a:cubicBezTo>
                <a:cubicBezTo>
                  <a:pt x="360" y="1175"/>
                  <a:pt x="301" y="1160"/>
                  <a:pt x="243" y="1152"/>
                </a:cubicBezTo>
                <a:cubicBezTo>
                  <a:pt x="205" y="1140"/>
                  <a:pt x="171" y="1132"/>
                  <a:pt x="132" y="1125"/>
                </a:cubicBezTo>
                <a:cubicBezTo>
                  <a:pt x="109" y="1109"/>
                  <a:pt x="85" y="1106"/>
                  <a:pt x="62" y="1090"/>
                </a:cubicBezTo>
                <a:cubicBezTo>
                  <a:pt x="37" y="1052"/>
                  <a:pt x="52" y="1076"/>
                  <a:pt x="20" y="1014"/>
                </a:cubicBezTo>
                <a:cubicBezTo>
                  <a:pt x="9" y="992"/>
                  <a:pt x="0" y="944"/>
                  <a:pt x="0" y="944"/>
                </a:cubicBezTo>
                <a:cubicBezTo>
                  <a:pt x="21" y="937"/>
                  <a:pt x="41" y="930"/>
                  <a:pt x="62" y="923"/>
                </a:cubicBezTo>
                <a:cubicBezTo>
                  <a:pt x="76" y="918"/>
                  <a:pt x="104" y="910"/>
                  <a:pt x="104" y="910"/>
                </a:cubicBezTo>
                <a:cubicBezTo>
                  <a:pt x="142" y="885"/>
                  <a:pt x="157" y="848"/>
                  <a:pt x="201" y="833"/>
                </a:cubicBezTo>
                <a:cubicBezTo>
                  <a:pt x="225" y="809"/>
                  <a:pt x="241" y="809"/>
                  <a:pt x="270" y="792"/>
                </a:cubicBezTo>
                <a:cubicBezTo>
                  <a:pt x="297" y="776"/>
                  <a:pt x="320" y="750"/>
                  <a:pt x="347" y="736"/>
                </a:cubicBezTo>
                <a:close/>
              </a:path>
            </a:pathLst>
          </a:custGeom>
          <a:pattFill prst="shingle">
            <a:fgClr>
              <a:schemeClr val="bg2"/>
            </a:fgClr>
            <a:bgClr>
              <a:schemeClr val="bg1"/>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446" name="Oval 5"/>
          <p:cNvSpPr>
            <a:spLocks noChangeArrowheads="1"/>
          </p:cNvSpPr>
          <p:nvPr/>
        </p:nvSpPr>
        <p:spPr bwMode="auto">
          <a:xfrm>
            <a:off x="4532314" y="4287839"/>
            <a:ext cx="835025" cy="517525"/>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Font typeface="Arial" pitchFamily="34" charset="0"/>
              <a:buChar char="•"/>
              <a:defRPr sz="3200">
                <a:solidFill>
                  <a:schemeClr val="tx1"/>
                </a:solidFill>
                <a:latin typeface="Century Gothic" pitchFamily="34" charset="0"/>
              </a:defRPr>
            </a:lvl1pPr>
            <a:lvl2pPr marL="742950" indent="-285750" eaLnBrk="0" hangingPunct="0">
              <a:spcBef>
                <a:spcPct val="20000"/>
              </a:spcBef>
              <a:buFont typeface="Arial" pitchFamily="34" charset="0"/>
              <a:buChar char="–"/>
              <a:defRPr sz="2800">
                <a:solidFill>
                  <a:schemeClr val="tx1"/>
                </a:solidFill>
                <a:latin typeface="Century Gothic" pitchFamily="34" charset="0"/>
              </a:defRPr>
            </a:lvl2pPr>
            <a:lvl3pPr marL="1143000" indent="-228600" eaLnBrk="0" hangingPunct="0">
              <a:spcBef>
                <a:spcPct val="20000"/>
              </a:spcBef>
              <a:buFont typeface="Arial" pitchFamily="34" charset="0"/>
              <a:buChar char="•"/>
              <a:defRPr sz="2400">
                <a:solidFill>
                  <a:schemeClr val="tx1"/>
                </a:solidFill>
                <a:latin typeface="Century Gothic" pitchFamily="34" charset="0"/>
              </a:defRPr>
            </a:lvl3pPr>
            <a:lvl4pPr marL="1600200" indent="-228600" eaLnBrk="0" hangingPunct="0">
              <a:spcBef>
                <a:spcPct val="20000"/>
              </a:spcBef>
              <a:buFont typeface="Arial" pitchFamily="34" charset="0"/>
              <a:buChar char="–"/>
              <a:defRPr sz="2000">
                <a:solidFill>
                  <a:schemeClr val="tx1"/>
                </a:solidFill>
                <a:latin typeface="Century Gothic" pitchFamily="34" charset="0"/>
              </a:defRPr>
            </a:lvl4pPr>
            <a:lvl5pPr marL="2057400" indent="-228600" eaLnBrk="0" hangingPunct="0">
              <a:spcBef>
                <a:spcPct val="20000"/>
              </a:spcBef>
              <a:buFont typeface="Arial" pitchFamily="34"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9pPr>
          </a:lstStyle>
          <a:p>
            <a:pPr algn="ctr">
              <a:spcBef>
                <a:spcPct val="0"/>
              </a:spcBef>
              <a:buFontTx/>
              <a:buNone/>
            </a:pPr>
            <a:r>
              <a:rPr lang="de-DE" altLang="de-DE" sz="1600">
                <a:latin typeface="Arial" pitchFamily="34" charset="0"/>
              </a:rPr>
              <a:t>Soil</a:t>
            </a:r>
            <a:endParaRPr lang="de-DE" altLang="de-DE" sz="2400">
              <a:latin typeface="Times New Roman" pitchFamily="18" charset="0"/>
            </a:endParaRPr>
          </a:p>
        </p:txBody>
      </p:sp>
      <p:graphicFrame>
        <p:nvGraphicFramePr>
          <p:cNvPr id="61447" name="Object 58"/>
          <p:cNvGraphicFramePr>
            <a:graphicFrameLocks noChangeAspect="1"/>
          </p:cNvGraphicFramePr>
          <p:nvPr/>
        </p:nvGraphicFramePr>
        <p:xfrm>
          <a:off x="8763000" y="2305050"/>
          <a:ext cx="1250950" cy="1144588"/>
        </p:xfrm>
        <a:graphic>
          <a:graphicData uri="http://schemas.openxmlformats.org/presentationml/2006/ole">
            <mc:AlternateContent xmlns:mc="http://schemas.openxmlformats.org/markup-compatibility/2006">
              <mc:Choice xmlns:v="urn:schemas-microsoft-com:vml" Requires="v">
                <p:oleObj name="Clip" r:id="rId4" imgW="14630400" imgH="10789006" progId="">
                  <p:embed/>
                </p:oleObj>
              </mc:Choice>
              <mc:Fallback>
                <p:oleObj name="Clip" r:id="rId4" imgW="14630400" imgH="10789006" progId="">
                  <p:embed/>
                  <p:pic>
                    <p:nvPicPr>
                      <p:cNvPr id="61447" name="Object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0" y="2305050"/>
                        <a:ext cx="1250950"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48" name="Freeform 7" descr="ZickZack"/>
          <p:cNvSpPr>
            <a:spLocks/>
          </p:cNvSpPr>
          <p:nvPr/>
        </p:nvSpPr>
        <p:spPr bwMode="auto">
          <a:xfrm>
            <a:off x="2465388" y="4106864"/>
            <a:ext cx="1973262" cy="731837"/>
          </a:xfrm>
          <a:custGeom>
            <a:avLst/>
            <a:gdLst>
              <a:gd name="T0" fmla="*/ 0 w 1327"/>
              <a:gd name="T1" fmla="*/ 2147483647 h 295"/>
              <a:gd name="T2" fmla="*/ 2147483647 w 1327"/>
              <a:gd name="T3" fmla="*/ 2147483647 h 295"/>
              <a:gd name="T4" fmla="*/ 2147483647 w 1327"/>
              <a:gd name="T5" fmla="*/ 2147483647 h 295"/>
              <a:gd name="T6" fmla="*/ 2147483647 w 1327"/>
              <a:gd name="T7" fmla="*/ 2147483647 h 295"/>
              <a:gd name="T8" fmla="*/ 2147483647 w 1327"/>
              <a:gd name="T9" fmla="*/ 2147483647 h 295"/>
              <a:gd name="T10" fmla="*/ 2147483647 w 1327"/>
              <a:gd name="T11" fmla="*/ 2147483647 h 295"/>
              <a:gd name="T12" fmla="*/ 2147483647 w 1327"/>
              <a:gd name="T13" fmla="*/ 2147483647 h 295"/>
              <a:gd name="T14" fmla="*/ 2147483647 w 1327"/>
              <a:gd name="T15" fmla="*/ 2147483647 h 295"/>
              <a:gd name="T16" fmla="*/ 2147483647 w 1327"/>
              <a:gd name="T17" fmla="*/ 2147483647 h 295"/>
              <a:gd name="T18" fmla="*/ 2147483647 w 1327"/>
              <a:gd name="T19" fmla="*/ 2147483647 h 295"/>
              <a:gd name="T20" fmla="*/ 2147483647 w 1327"/>
              <a:gd name="T21" fmla="*/ 2147483647 h 295"/>
              <a:gd name="T22" fmla="*/ 2147483647 w 1327"/>
              <a:gd name="T23" fmla="*/ 2147483647 h 295"/>
              <a:gd name="T24" fmla="*/ 2147483647 w 1327"/>
              <a:gd name="T25" fmla="*/ 2147483647 h 295"/>
              <a:gd name="T26" fmla="*/ 2147483647 w 1327"/>
              <a:gd name="T27" fmla="*/ 2147483647 h 295"/>
              <a:gd name="T28" fmla="*/ 2147483647 w 1327"/>
              <a:gd name="T29" fmla="*/ 2147483647 h 295"/>
              <a:gd name="T30" fmla="*/ 2147483647 w 1327"/>
              <a:gd name="T31" fmla="*/ 2147483647 h 295"/>
              <a:gd name="T32" fmla="*/ 2147483647 w 1327"/>
              <a:gd name="T33" fmla="*/ 2147483647 h 295"/>
              <a:gd name="T34" fmla="*/ 2147483647 w 1327"/>
              <a:gd name="T35" fmla="*/ 2147483647 h 295"/>
              <a:gd name="T36" fmla="*/ 2147483647 w 1327"/>
              <a:gd name="T37" fmla="*/ 2147483647 h 295"/>
              <a:gd name="T38" fmla="*/ 2147483647 w 1327"/>
              <a:gd name="T39" fmla="*/ 2147483647 h 295"/>
              <a:gd name="T40" fmla="*/ 2147483647 w 1327"/>
              <a:gd name="T41" fmla="*/ 2147483647 h 295"/>
              <a:gd name="T42" fmla="*/ 2147483647 w 1327"/>
              <a:gd name="T43" fmla="*/ 2147483647 h 295"/>
              <a:gd name="T44" fmla="*/ 2147483647 w 1327"/>
              <a:gd name="T45" fmla="*/ 2147483647 h 295"/>
              <a:gd name="T46" fmla="*/ 2147483647 w 1327"/>
              <a:gd name="T47" fmla="*/ 2147483647 h 295"/>
              <a:gd name="T48" fmla="*/ 2147483647 w 1327"/>
              <a:gd name="T49" fmla="*/ 2147483647 h 295"/>
              <a:gd name="T50" fmla="*/ 2147483647 w 1327"/>
              <a:gd name="T51" fmla="*/ 2147483647 h 295"/>
              <a:gd name="T52" fmla="*/ 2147483647 w 1327"/>
              <a:gd name="T53" fmla="*/ 2147483647 h 295"/>
              <a:gd name="T54" fmla="*/ 2147483647 w 1327"/>
              <a:gd name="T55" fmla="*/ 2147483647 h 295"/>
              <a:gd name="T56" fmla="*/ 2147483647 w 1327"/>
              <a:gd name="T57" fmla="*/ 2147483647 h 295"/>
              <a:gd name="T58" fmla="*/ 2147483647 w 1327"/>
              <a:gd name="T59" fmla="*/ 2147483647 h 295"/>
              <a:gd name="T60" fmla="*/ 2147483647 w 1327"/>
              <a:gd name="T61" fmla="*/ 2147483647 h 295"/>
              <a:gd name="T62" fmla="*/ 0 w 1327"/>
              <a:gd name="T63" fmla="*/ 2147483647 h 2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7"/>
              <a:gd name="T97" fmla="*/ 0 h 295"/>
              <a:gd name="T98" fmla="*/ 1327 w 1327"/>
              <a:gd name="T99" fmla="*/ 295 h 2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7" h="295">
                <a:moveTo>
                  <a:pt x="0" y="38"/>
                </a:moveTo>
                <a:cubicBezTo>
                  <a:pt x="23" y="33"/>
                  <a:pt x="46" y="24"/>
                  <a:pt x="69" y="24"/>
                </a:cubicBezTo>
                <a:cubicBezTo>
                  <a:pt x="79" y="24"/>
                  <a:pt x="87" y="34"/>
                  <a:pt x="97" y="38"/>
                </a:cubicBezTo>
                <a:cubicBezTo>
                  <a:pt x="137" y="53"/>
                  <a:pt x="180" y="53"/>
                  <a:pt x="222" y="59"/>
                </a:cubicBezTo>
                <a:cubicBezTo>
                  <a:pt x="294" y="41"/>
                  <a:pt x="356" y="19"/>
                  <a:pt x="430" y="10"/>
                </a:cubicBezTo>
                <a:cubicBezTo>
                  <a:pt x="485" y="28"/>
                  <a:pt x="421" y="10"/>
                  <a:pt x="541" y="10"/>
                </a:cubicBezTo>
                <a:cubicBezTo>
                  <a:pt x="568" y="10"/>
                  <a:pt x="592" y="25"/>
                  <a:pt x="618" y="31"/>
                </a:cubicBezTo>
                <a:cubicBezTo>
                  <a:pt x="687" y="19"/>
                  <a:pt x="737" y="8"/>
                  <a:pt x="805" y="17"/>
                </a:cubicBezTo>
                <a:cubicBezTo>
                  <a:pt x="866" y="10"/>
                  <a:pt x="918" y="17"/>
                  <a:pt x="979" y="10"/>
                </a:cubicBezTo>
                <a:cubicBezTo>
                  <a:pt x="1055" y="30"/>
                  <a:pt x="929" y="0"/>
                  <a:pt x="1083" y="10"/>
                </a:cubicBezTo>
                <a:cubicBezTo>
                  <a:pt x="1095" y="11"/>
                  <a:pt x="1105" y="22"/>
                  <a:pt x="1117" y="24"/>
                </a:cubicBezTo>
                <a:cubicBezTo>
                  <a:pt x="1149" y="29"/>
                  <a:pt x="1182" y="29"/>
                  <a:pt x="1214" y="31"/>
                </a:cubicBezTo>
                <a:cubicBezTo>
                  <a:pt x="1327" y="17"/>
                  <a:pt x="1242" y="31"/>
                  <a:pt x="1208" y="45"/>
                </a:cubicBezTo>
                <a:cubicBezTo>
                  <a:pt x="1206" y="52"/>
                  <a:pt x="1207" y="62"/>
                  <a:pt x="1201" y="66"/>
                </a:cubicBezTo>
                <a:cubicBezTo>
                  <a:pt x="1189" y="75"/>
                  <a:pt x="1159" y="80"/>
                  <a:pt x="1159" y="80"/>
                </a:cubicBezTo>
                <a:cubicBezTo>
                  <a:pt x="1149" y="122"/>
                  <a:pt x="1148" y="108"/>
                  <a:pt x="1110" y="121"/>
                </a:cubicBezTo>
                <a:cubicBezTo>
                  <a:pt x="1103" y="133"/>
                  <a:pt x="1100" y="147"/>
                  <a:pt x="1090" y="156"/>
                </a:cubicBezTo>
                <a:cubicBezTo>
                  <a:pt x="1083" y="162"/>
                  <a:pt x="1070" y="158"/>
                  <a:pt x="1062" y="163"/>
                </a:cubicBezTo>
                <a:cubicBezTo>
                  <a:pt x="1053" y="168"/>
                  <a:pt x="1049" y="178"/>
                  <a:pt x="1041" y="184"/>
                </a:cubicBezTo>
                <a:cubicBezTo>
                  <a:pt x="1016" y="202"/>
                  <a:pt x="947" y="223"/>
                  <a:pt x="916" y="232"/>
                </a:cubicBezTo>
                <a:cubicBezTo>
                  <a:pt x="856" y="268"/>
                  <a:pt x="799" y="285"/>
                  <a:pt x="729" y="295"/>
                </a:cubicBezTo>
                <a:cubicBezTo>
                  <a:pt x="620" y="268"/>
                  <a:pt x="674" y="277"/>
                  <a:pt x="569" y="267"/>
                </a:cubicBezTo>
                <a:cubicBezTo>
                  <a:pt x="516" y="275"/>
                  <a:pt x="532" y="278"/>
                  <a:pt x="486" y="267"/>
                </a:cubicBezTo>
                <a:cubicBezTo>
                  <a:pt x="458" y="260"/>
                  <a:pt x="403" y="246"/>
                  <a:pt x="403" y="246"/>
                </a:cubicBezTo>
                <a:cubicBezTo>
                  <a:pt x="396" y="241"/>
                  <a:pt x="390" y="235"/>
                  <a:pt x="382" y="232"/>
                </a:cubicBezTo>
                <a:cubicBezTo>
                  <a:pt x="373" y="228"/>
                  <a:pt x="362" y="231"/>
                  <a:pt x="354" y="226"/>
                </a:cubicBezTo>
                <a:cubicBezTo>
                  <a:pt x="345" y="221"/>
                  <a:pt x="341" y="211"/>
                  <a:pt x="333" y="205"/>
                </a:cubicBezTo>
                <a:cubicBezTo>
                  <a:pt x="303" y="184"/>
                  <a:pt x="282" y="188"/>
                  <a:pt x="243" y="184"/>
                </a:cubicBezTo>
                <a:cubicBezTo>
                  <a:pt x="224" y="128"/>
                  <a:pt x="252" y="193"/>
                  <a:pt x="215" y="156"/>
                </a:cubicBezTo>
                <a:cubicBezTo>
                  <a:pt x="210" y="151"/>
                  <a:pt x="213" y="141"/>
                  <a:pt x="208" y="135"/>
                </a:cubicBezTo>
                <a:cubicBezTo>
                  <a:pt x="182" y="102"/>
                  <a:pt x="122" y="83"/>
                  <a:pt x="83" y="66"/>
                </a:cubicBezTo>
                <a:cubicBezTo>
                  <a:pt x="65" y="58"/>
                  <a:pt x="14" y="24"/>
                  <a:pt x="0" y="38"/>
                </a:cubicBezTo>
                <a:close/>
              </a:path>
            </a:pathLst>
          </a:custGeom>
          <a:pattFill prst="zigZag">
            <a:fgClr>
              <a:srgbClr val="0000FF"/>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449" name="Freeform 8"/>
          <p:cNvSpPr>
            <a:spLocks/>
          </p:cNvSpPr>
          <p:nvPr/>
        </p:nvSpPr>
        <p:spPr bwMode="auto">
          <a:xfrm>
            <a:off x="1841500" y="3903664"/>
            <a:ext cx="8231188" cy="1766887"/>
          </a:xfrm>
          <a:custGeom>
            <a:avLst/>
            <a:gdLst>
              <a:gd name="T0" fmla="*/ 2147483647 w 5180"/>
              <a:gd name="T1" fmla="*/ 2147483647 h 715"/>
              <a:gd name="T2" fmla="*/ 2147483647 w 5180"/>
              <a:gd name="T3" fmla="*/ 2147483647 h 715"/>
              <a:gd name="T4" fmla="*/ 2147483647 w 5180"/>
              <a:gd name="T5" fmla="*/ 2147483647 h 715"/>
              <a:gd name="T6" fmla="*/ 2147483647 w 5180"/>
              <a:gd name="T7" fmla="*/ 2147483647 h 715"/>
              <a:gd name="T8" fmla="*/ 2147483647 w 5180"/>
              <a:gd name="T9" fmla="*/ 2147483647 h 715"/>
              <a:gd name="T10" fmla="*/ 2147483647 w 5180"/>
              <a:gd name="T11" fmla="*/ 2147483647 h 715"/>
              <a:gd name="T12" fmla="*/ 2147483647 w 5180"/>
              <a:gd name="T13" fmla="*/ 2147483647 h 715"/>
              <a:gd name="T14" fmla="*/ 2147483647 w 5180"/>
              <a:gd name="T15" fmla="*/ 2147483647 h 715"/>
              <a:gd name="T16" fmla="*/ 2147483647 w 5180"/>
              <a:gd name="T17" fmla="*/ 2147483647 h 715"/>
              <a:gd name="T18" fmla="*/ 2147483647 w 5180"/>
              <a:gd name="T19" fmla="*/ 2147483647 h 715"/>
              <a:gd name="T20" fmla="*/ 2147483647 w 5180"/>
              <a:gd name="T21" fmla="*/ 2147483647 h 715"/>
              <a:gd name="T22" fmla="*/ 2147483647 w 5180"/>
              <a:gd name="T23" fmla="*/ 2147483647 h 715"/>
              <a:gd name="T24" fmla="*/ 2147483647 w 5180"/>
              <a:gd name="T25" fmla="*/ 2147483647 h 715"/>
              <a:gd name="T26" fmla="*/ 2147483647 w 5180"/>
              <a:gd name="T27" fmla="*/ 2147483647 h 715"/>
              <a:gd name="T28" fmla="*/ 2147483647 w 5180"/>
              <a:gd name="T29" fmla="*/ 2147483647 h 715"/>
              <a:gd name="T30" fmla="*/ 2147483647 w 5180"/>
              <a:gd name="T31" fmla="*/ 2147483647 h 715"/>
              <a:gd name="T32" fmla="*/ 2147483647 w 5180"/>
              <a:gd name="T33" fmla="*/ 2147483647 h 715"/>
              <a:gd name="T34" fmla="*/ 2147483647 w 5180"/>
              <a:gd name="T35" fmla="*/ 2147483647 h 715"/>
              <a:gd name="T36" fmla="*/ 2147483647 w 5180"/>
              <a:gd name="T37" fmla="*/ 2147483647 h 715"/>
              <a:gd name="T38" fmla="*/ 2147483647 w 5180"/>
              <a:gd name="T39" fmla="*/ 2147483647 h 715"/>
              <a:gd name="T40" fmla="*/ 2147483647 w 5180"/>
              <a:gd name="T41" fmla="*/ 2147483647 h 715"/>
              <a:gd name="T42" fmla="*/ 2147483647 w 5180"/>
              <a:gd name="T43" fmla="*/ 2147483647 h 715"/>
              <a:gd name="T44" fmla="*/ 2147483647 w 5180"/>
              <a:gd name="T45" fmla="*/ 2147483647 h 715"/>
              <a:gd name="T46" fmla="*/ 2147483647 w 5180"/>
              <a:gd name="T47" fmla="*/ 2147483647 h 715"/>
              <a:gd name="T48" fmla="*/ 2147483647 w 5180"/>
              <a:gd name="T49" fmla="*/ 2147483647 h 715"/>
              <a:gd name="T50" fmla="*/ 2147483647 w 5180"/>
              <a:gd name="T51" fmla="*/ 2147483647 h 715"/>
              <a:gd name="T52" fmla="*/ 2147483647 w 5180"/>
              <a:gd name="T53" fmla="*/ 2147483647 h 715"/>
              <a:gd name="T54" fmla="*/ 2147483647 w 5180"/>
              <a:gd name="T55" fmla="*/ 2147483647 h 715"/>
              <a:gd name="T56" fmla="*/ 2147483647 w 5180"/>
              <a:gd name="T57" fmla="*/ 2147483647 h 715"/>
              <a:gd name="T58" fmla="*/ 2147483647 w 5180"/>
              <a:gd name="T59" fmla="*/ 2147483647 h 715"/>
              <a:gd name="T60" fmla="*/ 2147483647 w 5180"/>
              <a:gd name="T61" fmla="*/ 2147483647 h 715"/>
              <a:gd name="T62" fmla="*/ 2147483647 w 5180"/>
              <a:gd name="T63" fmla="*/ 2147483647 h 715"/>
              <a:gd name="T64" fmla="*/ 2147483647 w 5180"/>
              <a:gd name="T65" fmla="*/ 2147483647 h 715"/>
              <a:gd name="T66" fmla="*/ 2147483647 w 5180"/>
              <a:gd name="T67" fmla="*/ 2147483647 h 715"/>
              <a:gd name="T68" fmla="*/ 2147483647 w 5180"/>
              <a:gd name="T69" fmla="*/ 2147483647 h 715"/>
              <a:gd name="T70" fmla="*/ 2147483647 w 5180"/>
              <a:gd name="T71" fmla="*/ 2147483647 h 715"/>
              <a:gd name="T72" fmla="*/ 2147483647 w 5180"/>
              <a:gd name="T73" fmla="*/ 2147483647 h 715"/>
              <a:gd name="T74" fmla="*/ 2147483647 w 5180"/>
              <a:gd name="T75" fmla="*/ 2147483647 h 715"/>
              <a:gd name="T76" fmla="*/ 2147483647 w 5180"/>
              <a:gd name="T77" fmla="*/ 2147483647 h 715"/>
              <a:gd name="T78" fmla="*/ 2147483647 w 5180"/>
              <a:gd name="T79" fmla="*/ 2147483647 h 715"/>
              <a:gd name="T80" fmla="*/ 2147483647 w 5180"/>
              <a:gd name="T81" fmla="*/ 2147483647 h 715"/>
              <a:gd name="T82" fmla="*/ 2147483647 w 5180"/>
              <a:gd name="T83" fmla="*/ 2147483647 h 715"/>
              <a:gd name="T84" fmla="*/ 2147483647 w 5180"/>
              <a:gd name="T85" fmla="*/ 2147483647 h 715"/>
              <a:gd name="T86" fmla="*/ 2147483647 w 5180"/>
              <a:gd name="T87" fmla="*/ 2147483647 h 715"/>
              <a:gd name="T88" fmla="*/ 2147483647 w 5180"/>
              <a:gd name="T89" fmla="*/ 2147483647 h 715"/>
              <a:gd name="T90" fmla="*/ 2147483647 w 5180"/>
              <a:gd name="T91" fmla="*/ 2147483647 h 7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80"/>
              <a:gd name="T139" fmla="*/ 0 h 715"/>
              <a:gd name="T140" fmla="*/ 5180 w 5180"/>
              <a:gd name="T141" fmla="*/ 715 h 7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80" h="715">
                <a:moveTo>
                  <a:pt x="1315" y="375"/>
                </a:moveTo>
                <a:cubicBezTo>
                  <a:pt x="1355" y="402"/>
                  <a:pt x="1407" y="375"/>
                  <a:pt x="1453" y="368"/>
                </a:cubicBezTo>
                <a:cubicBezTo>
                  <a:pt x="1488" y="374"/>
                  <a:pt x="1511" y="385"/>
                  <a:pt x="1544" y="396"/>
                </a:cubicBezTo>
                <a:cubicBezTo>
                  <a:pt x="1618" y="389"/>
                  <a:pt x="1637" y="395"/>
                  <a:pt x="1710" y="410"/>
                </a:cubicBezTo>
                <a:cubicBezTo>
                  <a:pt x="1778" y="391"/>
                  <a:pt x="1848" y="376"/>
                  <a:pt x="1918" y="368"/>
                </a:cubicBezTo>
                <a:cubicBezTo>
                  <a:pt x="1984" y="390"/>
                  <a:pt x="1976" y="389"/>
                  <a:pt x="2064" y="375"/>
                </a:cubicBezTo>
                <a:cubicBezTo>
                  <a:pt x="2106" y="403"/>
                  <a:pt x="2175" y="373"/>
                  <a:pt x="2224" y="368"/>
                </a:cubicBezTo>
                <a:cubicBezTo>
                  <a:pt x="2238" y="363"/>
                  <a:pt x="2251" y="358"/>
                  <a:pt x="2265" y="354"/>
                </a:cubicBezTo>
                <a:cubicBezTo>
                  <a:pt x="2283" y="349"/>
                  <a:pt x="2321" y="340"/>
                  <a:pt x="2321" y="340"/>
                </a:cubicBezTo>
                <a:cubicBezTo>
                  <a:pt x="2368" y="356"/>
                  <a:pt x="2419" y="356"/>
                  <a:pt x="2467" y="368"/>
                </a:cubicBezTo>
                <a:cubicBezTo>
                  <a:pt x="2524" y="356"/>
                  <a:pt x="2569" y="344"/>
                  <a:pt x="2626" y="354"/>
                </a:cubicBezTo>
                <a:cubicBezTo>
                  <a:pt x="2684" y="348"/>
                  <a:pt x="2727" y="353"/>
                  <a:pt x="2786" y="347"/>
                </a:cubicBezTo>
                <a:cubicBezTo>
                  <a:pt x="2842" y="355"/>
                  <a:pt x="2890" y="348"/>
                  <a:pt x="2946" y="340"/>
                </a:cubicBezTo>
                <a:cubicBezTo>
                  <a:pt x="3014" y="320"/>
                  <a:pt x="3084" y="307"/>
                  <a:pt x="3154" y="299"/>
                </a:cubicBezTo>
                <a:cubicBezTo>
                  <a:pt x="3212" y="314"/>
                  <a:pt x="3239" y="319"/>
                  <a:pt x="3299" y="306"/>
                </a:cubicBezTo>
                <a:cubicBezTo>
                  <a:pt x="3345" y="327"/>
                  <a:pt x="3379" y="297"/>
                  <a:pt x="3424" y="319"/>
                </a:cubicBezTo>
                <a:cubicBezTo>
                  <a:pt x="3468" y="312"/>
                  <a:pt x="3512" y="306"/>
                  <a:pt x="3556" y="299"/>
                </a:cubicBezTo>
                <a:cubicBezTo>
                  <a:pt x="3572" y="297"/>
                  <a:pt x="3605" y="292"/>
                  <a:pt x="3605" y="292"/>
                </a:cubicBezTo>
                <a:cubicBezTo>
                  <a:pt x="3653" y="300"/>
                  <a:pt x="3696" y="291"/>
                  <a:pt x="3744" y="299"/>
                </a:cubicBezTo>
                <a:cubicBezTo>
                  <a:pt x="3838" y="289"/>
                  <a:pt x="3927" y="261"/>
                  <a:pt x="4021" y="250"/>
                </a:cubicBezTo>
                <a:cubicBezTo>
                  <a:pt x="4072" y="235"/>
                  <a:pt x="4108" y="227"/>
                  <a:pt x="4160" y="236"/>
                </a:cubicBezTo>
                <a:cubicBezTo>
                  <a:pt x="4281" y="221"/>
                  <a:pt x="4404" y="200"/>
                  <a:pt x="4521" y="167"/>
                </a:cubicBezTo>
                <a:cubicBezTo>
                  <a:pt x="4580" y="206"/>
                  <a:pt x="4661" y="164"/>
                  <a:pt x="4729" y="153"/>
                </a:cubicBezTo>
                <a:cubicBezTo>
                  <a:pt x="4758" y="133"/>
                  <a:pt x="4793" y="130"/>
                  <a:pt x="4826" y="118"/>
                </a:cubicBezTo>
                <a:cubicBezTo>
                  <a:pt x="4840" y="113"/>
                  <a:pt x="4868" y="104"/>
                  <a:pt x="4868" y="104"/>
                </a:cubicBezTo>
                <a:cubicBezTo>
                  <a:pt x="4877" y="95"/>
                  <a:pt x="4884" y="82"/>
                  <a:pt x="4896" y="76"/>
                </a:cubicBezTo>
                <a:cubicBezTo>
                  <a:pt x="4908" y="70"/>
                  <a:pt x="4923" y="73"/>
                  <a:pt x="4937" y="70"/>
                </a:cubicBezTo>
                <a:cubicBezTo>
                  <a:pt x="4963" y="65"/>
                  <a:pt x="4981" y="49"/>
                  <a:pt x="5007" y="42"/>
                </a:cubicBezTo>
                <a:cubicBezTo>
                  <a:pt x="5035" y="23"/>
                  <a:pt x="5071" y="8"/>
                  <a:pt x="5104" y="0"/>
                </a:cubicBezTo>
                <a:cubicBezTo>
                  <a:pt x="5120" y="2"/>
                  <a:pt x="5137" y="0"/>
                  <a:pt x="5152" y="7"/>
                </a:cubicBezTo>
                <a:cubicBezTo>
                  <a:pt x="5173" y="17"/>
                  <a:pt x="5178" y="76"/>
                  <a:pt x="5180" y="90"/>
                </a:cubicBezTo>
                <a:cubicBezTo>
                  <a:pt x="5157" y="125"/>
                  <a:pt x="5173" y="106"/>
                  <a:pt x="5125" y="139"/>
                </a:cubicBezTo>
                <a:cubicBezTo>
                  <a:pt x="5035" y="200"/>
                  <a:pt x="5118" y="169"/>
                  <a:pt x="5062" y="188"/>
                </a:cubicBezTo>
                <a:cubicBezTo>
                  <a:pt x="5055" y="199"/>
                  <a:pt x="5050" y="213"/>
                  <a:pt x="5041" y="222"/>
                </a:cubicBezTo>
                <a:cubicBezTo>
                  <a:pt x="5034" y="229"/>
                  <a:pt x="5021" y="228"/>
                  <a:pt x="5014" y="236"/>
                </a:cubicBezTo>
                <a:cubicBezTo>
                  <a:pt x="4952" y="306"/>
                  <a:pt x="5008" y="282"/>
                  <a:pt x="4958" y="299"/>
                </a:cubicBezTo>
                <a:cubicBezTo>
                  <a:pt x="4938" y="318"/>
                  <a:pt x="4923" y="331"/>
                  <a:pt x="4896" y="340"/>
                </a:cubicBezTo>
                <a:cubicBezTo>
                  <a:pt x="4894" y="347"/>
                  <a:pt x="4895" y="357"/>
                  <a:pt x="4889" y="361"/>
                </a:cubicBezTo>
                <a:cubicBezTo>
                  <a:pt x="4879" y="368"/>
                  <a:pt x="4865" y="363"/>
                  <a:pt x="4854" y="368"/>
                </a:cubicBezTo>
                <a:cubicBezTo>
                  <a:pt x="4843" y="373"/>
                  <a:pt x="4836" y="383"/>
                  <a:pt x="4826" y="389"/>
                </a:cubicBezTo>
                <a:cubicBezTo>
                  <a:pt x="4820" y="393"/>
                  <a:pt x="4812" y="393"/>
                  <a:pt x="4805" y="396"/>
                </a:cubicBezTo>
                <a:cubicBezTo>
                  <a:pt x="4727" y="430"/>
                  <a:pt x="4654" y="467"/>
                  <a:pt x="4569" y="479"/>
                </a:cubicBezTo>
                <a:cubicBezTo>
                  <a:pt x="4525" y="510"/>
                  <a:pt x="4462" y="519"/>
                  <a:pt x="4410" y="528"/>
                </a:cubicBezTo>
                <a:cubicBezTo>
                  <a:pt x="4324" y="544"/>
                  <a:pt x="4240" y="565"/>
                  <a:pt x="4153" y="576"/>
                </a:cubicBezTo>
                <a:cubicBezTo>
                  <a:pt x="4102" y="591"/>
                  <a:pt x="4051" y="596"/>
                  <a:pt x="4000" y="611"/>
                </a:cubicBezTo>
                <a:cubicBezTo>
                  <a:pt x="3929" y="587"/>
                  <a:pt x="3863" y="619"/>
                  <a:pt x="3792" y="632"/>
                </a:cubicBezTo>
                <a:cubicBezTo>
                  <a:pt x="3738" y="642"/>
                  <a:pt x="3687" y="645"/>
                  <a:pt x="3633" y="659"/>
                </a:cubicBezTo>
                <a:cubicBezTo>
                  <a:pt x="3578" y="639"/>
                  <a:pt x="3538" y="639"/>
                  <a:pt x="3480" y="646"/>
                </a:cubicBezTo>
                <a:cubicBezTo>
                  <a:pt x="3429" y="639"/>
                  <a:pt x="3384" y="647"/>
                  <a:pt x="3334" y="639"/>
                </a:cubicBezTo>
                <a:cubicBezTo>
                  <a:pt x="3311" y="643"/>
                  <a:pt x="3288" y="652"/>
                  <a:pt x="3265" y="652"/>
                </a:cubicBezTo>
                <a:cubicBezTo>
                  <a:pt x="3255" y="652"/>
                  <a:pt x="3247" y="639"/>
                  <a:pt x="3237" y="639"/>
                </a:cubicBezTo>
                <a:cubicBezTo>
                  <a:pt x="3216" y="639"/>
                  <a:pt x="3196" y="648"/>
                  <a:pt x="3175" y="652"/>
                </a:cubicBezTo>
                <a:cubicBezTo>
                  <a:pt x="3110" y="632"/>
                  <a:pt x="3090" y="662"/>
                  <a:pt x="3029" y="639"/>
                </a:cubicBezTo>
                <a:cubicBezTo>
                  <a:pt x="3008" y="643"/>
                  <a:pt x="2987" y="652"/>
                  <a:pt x="2966" y="652"/>
                </a:cubicBezTo>
                <a:cubicBezTo>
                  <a:pt x="2956" y="652"/>
                  <a:pt x="2949" y="639"/>
                  <a:pt x="2939" y="639"/>
                </a:cubicBezTo>
                <a:cubicBezTo>
                  <a:pt x="2915" y="639"/>
                  <a:pt x="2892" y="648"/>
                  <a:pt x="2869" y="652"/>
                </a:cubicBezTo>
                <a:cubicBezTo>
                  <a:pt x="2813" y="634"/>
                  <a:pt x="2767" y="651"/>
                  <a:pt x="2710" y="659"/>
                </a:cubicBezTo>
                <a:cubicBezTo>
                  <a:pt x="2662" y="649"/>
                  <a:pt x="2619" y="660"/>
                  <a:pt x="2571" y="652"/>
                </a:cubicBezTo>
                <a:cubicBezTo>
                  <a:pt x="2548" y="654"/>
                  <a:pt x="2524" y="655"/>
                  <a:pt x="2501" y="659"/>
                </a:cubicBezTo>
                <a:cubicBezTo>
                  <a:pt x="2485" y="662"/>
                  <a:pt x="2470" y="673"/>
                  <a:pt x="2453" y="673"/>
                </a:cubicBezTo>
                <a:cubicBezTo>
                  <a:pt x="2445" y="673"/>
                  <a:pt x="2439" y="664"/>
                  <a:pt x="2432" y="659"/>
                </a:cubicBezTo>
                <a:cubicBezTo>
                  <a:pt x="2407" y="664"/>
                  <a:pt x="2382" y="673"/>
                  <a:pt x="2356" y="673"/>
                </a:cubicBezTo>
                <a:cubicBezTo>
                  <a:pt x="2348" y="673"/>
                  <a:pt x="2343" y="659"/>
                  <a:pt x="2335" y="659"/>
                </a:cubicBezTo>
                <a:cubicBezTo>
                  <a:pt x="2290" y="659"/>
                  <a:pt x="2247" y="674"/>
                  <a:pt x="2203" y="680"/>
                </a:cubicBezTo>
                <a:cubicBezTo>
                  <a:pt x="2133" y="657"/>
                  <a:pt x="2051" y="699"/>
                  <a:pt x="1981" y="715"/>
                </a:cubicBezTo>
                <a:cubicBezTo>
                  <a:pt x="1927" y="697"/>
                  <a:pt x="1884" y="693"/>
                  <a:pt x="1828" y="701"/>
                </a:cubicBezTo>
                <a:cubicBezTo>
                  <a:pt x="1772" y="687"/>
                  <a:pt x="1729" y="678"/>
                  <a:pt x="1669" y="673"/>
                </a:cubicBezTo>
                <a:cubicBezTo>
                  <a:pt x="1560" y="629"/>
                  <a:pt x="1432" y="615"/>
                  <a:pt x="1315" y="604"/>
                </a:cubicBezTo>
                <a:cubicBezTo>
                  <a:pt x="1256" y="610"/>
                  <a:pt x="1206" y="604"/>
                  <a:pt x="1148" y="611"/>
                </a:cubicBezTo>
                <a:cubicBezTo>
                  <a:pt x="1104" y="596"/>
                  <a:pt x="1061" y="615"/>
                  <a:pt x="1016" y="604"/>
                </a:cubicBezTo>
                <a:cubicBezTo>
                  <a:pt x="955" y="610"/>
                  <a:pt x="902" y="615"/>
                  <a:pt x="843" y="632"/>
                </a:cubicBezTo>
                <a:cubicBezTo>
                  <a:pt x="747" y="600"/>
                  <a:pt x="866" y="632"/>
                  <a:pt x="732" y="632"/>
                </a:cubicBezTo>
                <a:cubicBezTo>
                  <a:pt x="724" y="632"/>
                  <a:pt x="719" y="620"/>
                  <a:pt x="711" y="618"/>
                </a:cubicBezTo>
                <a:cubicBezTo>
                  <a:pt x="686" y="613"/>
                  <a:pt x="660" y="613"/>
                  <a:pt x="635" y="611"/>
                </a:cubicBezTo>
                <a:cubicBezTo>
                  <a:pt x="559" y="622"/>
                  <a:pt x="512" y="609"/>
                  <a:pt x="433" y="632"/>
                </a:cubicBezTo>
                <a:cubicBezTo>
                  <a:pt x="387" y="608"/>
                  <a:pt x="281" y="604"/>
                  <a:pt x="281" y="604"/>
                </a:cubicBezTo>
                <a:cubicBezTo>
                  <a:pt x="214" y="612"/>
                  <a:pt x="170" y="596"/>
                  <a:pt x="107" y="583"/>
                </a:cubicBezTo>
                <a:cubicBezTo>
                  <a:pt x="98" y="578"/>
                  <a:pt x="89" y="573"/>
                  <a:pt x="79" y="569"/>
                </a:cubicBezTo>
                <a:cubicBezTo>
                  <a:pt x="66" y="564"/>
                  <a:pt x="38" y="555"/>
                  <a:pt x="38" y="555"/>
                </a:cubicBezTo>
                <a:cubicBezTo>
                  <a:pt x="21" y="506"/>
                  <a:pt x="32" y="526"/>
                  <a:pt x="10" y="493"/>
                </a:cubicBezTo>
                <a:cubicBezTo>
                  <a:pt x="8" y="484"/>
                  <a:pt x="0" y="474"/>
                  <a:pt x="3" y="465"/>
                </a:cubicBezTo>
                <a:cubicBezTo>
                  <a:pt x="14" y="426"/>
                  <a:pt x="93" y="420"/>
                  <a:pt x="121" y="417"/>
                </a:cubicBezTo>
                <a:cubicBezTo>
                  <a:pt x="131" y="414"/>
                  <a:pt x="210" y="393"/>
                  <a:pt x="225" y="396"/>
                </a:cubicBezTo>
                <a:cubicBezTo>
                  <a:pt x="235" y="398"/>
                  <a:pt x="237" y="413"/>
                  <a:pt x="246" y="417"/>
                </a:cubicBezTo>
                <a:cubicBezTo>
                  <a:pt x="275" y="429"/>
                  <a:pt x="333" y="435"/>
                  <a:pt x="364" y="444"/>
                </a:cubicBezTo>
                <a:cubicBezTo>
                  <a:pt x="385" y="439"/>
                  <a:pt x="405" y="430"/>
                  <a:pt x="426" y="430"/>
                </a:cubicBezTo>
                <a:cubicBezTo>
                  <a:pt x="434" y="430"/>
                  <a:pt x="439" y="444"/>
                  <a:pt x="447" y="444"/>
                </a:cubicBezTo>
                <a:cubicBezTo>
                  <a:pt x="494" y="444"/>
                  <a:pt x="539" y="428"/>
                  <a:pt x="586" y="423"/>
                </a:cubicBezTo>
                <a:cubicBezTo>
                  <a:pt x="629" y="434"/>
                  <a:pt x="666" y="445"/>
                  <a:pt x="711" y="451"/>
                </a:cubicBezTo>
                <a:cubicBezTo>
                  <a:pt x="772" y="446"/>
                  <a:pt x="818" y="451"/>
                  <a:pt x="877" y="444"/>
                </a:cubicBezTo>
                <a:cubicBezTo>
                  <a:pt x="930" y="452"/>
                  <a:pt x="978" y="442"/>
                  <a:pt x="1030" y="451"/>
                </a:cubicBezTo>
                <a:cubicBezTo>
                  <a:pt x="1125" y="439"/>
                  <a:pt x="1223" y="406"/>
                  <a:pt x="1315" y="375"/>
                </a:cubicBezTo>
                <a:close/>
              </a:path>
            </a:pathLst>
          </a:cu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450" name="Freeform 9"/>
          <p:cNvSpPr>
            <a:spLocks/>
          </p:cNvSpPr>
          <p:nvPr/>
        </p:nvSpPr>
        <p:spPr bwMode="auto">
          <a:xfrm>
            <a:off x="1758951" y="3417889"/>
            <a:ext cx="8424863" cy="1374775"/>
          </a:xfrm>
          <a:custGeom>
            <a:avLst/>
            <a:gdLst>
              <a:gd name="T0" fmla="*/ 0 w 5461"/>
              <a:gd name="T1" fmla="*/ 2147483647 h 555"/>
              <a:gd name="T2" fmla="*/ 2147483647 w 5461"/>
              <a:gd name="T3" fmla="*/ 2147483647 h 555"/>
              <a:gd name="T4" fmla="*/ 2147483647 w 5461"/>
              <a:gd name="T5" fmla="*/ 2147483647 h 555"/>
              <a:gd name="T6" fmla="*/ 2147483647 w 5461"/>
              <a:gd name="T7" fmla="*/ 2147483647 h 555"/>
              <a:gd name="T8" fmla="*/ 2147483647 w 5461"/>
              <a:gd name="T9" fmla="*/ 2147483647 h 555"/>
              <a:gd name="T10" fmla="*/ 2147483647 w 5461"/>
              <a:gd name="T11" fmla="*/ 2147483647 h 555"/>
              <a:gd name="T12" fmla="*/ 2147483647 w 5461"/>
              <a:gd name="T13" fmla="*/ 2147483647 h 555"/>
              <a:gd name="T14" fmla="*/ 2147483647 w 5461"/>
              <a:gd name="T15" fmla="*/ 2147483647 h 555"/>
              <a:gd name="T16" fmla="*/ 2147483647 w 5461"/>
              <a:gd name="T17" fmla="*/ 2147483647 h 555"/>
              <a:gd name="T18" fmla="*/ 2147483647 w 5461"/>
              <a:gd name="T19" fmla="*/ 2147483647 h 555"/>
              <a:gd name="T20" fmla="*/ 2147483647 w 5461"/>
              <a:gd name="T21" fmla="*/ 2147483647 h 555"/>
              <a:gd name="T22" fmla="*/ 2147483647 w 5461"/>
              <a:gd name="T23" fmla="*/ 2147483647 h 555"/>
              <a:gd name="T24" fmla="*/ 2147483647 w 5461"/>
              <a:gd name="T25" fmla="*/ 2147483647 h 555"/>
              <a:gd name="T26" fmla="*/ 2147483647 w 5461"/>
              <a:gd name="T27" fmla="*/ 2147483647 h 555"/>
              <a:gd name="T28" fmla="*/ 2147483647 w 5461"/>
              <a:gd name="T29" fmla="*/ 2147483647 h 555"/>
              <a:gd name="T30" fmla="*/ 2147483647 w 5461"/>
              <a:gd name="T31" fmla="*/ 2147483647 h 555"/>
              <a:gd name="T32" fmla="*/ 2147483647 w 5461"/>
              <a:gd name="T33" fmla="*/ 2147483647 h 555"/>
              <a:gd name="T34" fmla="*/ 2147483647 w 5461"/>
              <a:gd name="T35" fmla="*/ 2147483647 h 555"/>
              <a:gd name="T36" fmla="*/ 2147483647 w 5461"/>
              <a:gd name="T37" fmla="*/ 2147483647 h 555"/>
              <a:gd name="T38" fmla="*/ 2147483647 w 5461"/>
              <a:gd name="T39" fmla="*/ 2147483647 h 555"/>
              <a:gd name="T40" fmla="*/ 2147483647 w 5461"/>
              <a:gd name="T41" fmla="*/ 2147483647 h 555"/>
              <a:gd name="T42" fmla="*/ 2147483647 w 5461"/>
              <a:gd name="T43" fmla="*/ 2147483647 h 555"/>
              <a:gd name="T44" fmla="*/ 2147483647 w 5461"/>
              <a:gd name="T45" fmla="*/ 2147483647 h 555"/>
              <a:gd name="T46" fmla="*/ 2147483647 w 5461"/>
              <a:gd name="T47" fmla="*/ 2147483647 h 555"/>
              <a:gd name="T48" fmla="*/ 2147483647 w 5461"/>
              <a:gd name="T49" fmla="*/ 2147483647 h 555"/>
              <a:gd name="T50" fmla="*/ 2147483647 w 5461"/>
              <a:gd name="T51" fmla="*/ 2147483647 h 555"/>
              <a:gd name="T52" fmla="*/ 2147483647 w 5461"/>
              <a:gd name="T53" fmla="*/ 2147483647 h 555"/>
              <a:gd name="T54" fmla="*/ 2147483647 w 5461"/>
              <a:gd name="T55" fmla="*/ 2147483647 h 555"/>
              <a:gd name="T56" fmla="*/ 2147483647 w 5461"/>
              <a:gd name="T57" fmla="*/ 2147483647 h 555"/>
              <a:gd name="T58" fmla="*/ 2147483647 w 5461"/>
              <a:gd name="T59" fmla="*/ 2147483647 h 555"/>
              <a:gd name="T60" fmla="*/ 2147483647 w 5461"/>
              <a:gd name="T61" fmla="*/ 2147483647 h 555"/>
              <a:gd name="T62" fmla="*/ 2147483647 w 5461"/>
              <a:gd name="T63" fmla="*/ 2147483647 h 555"/>
              <a:gd name="T64" fmla="*/ 2147483647 w 5461"/>
              <a:gd name="T65" fmla="*/ 2147483647 h 555"/>
              <a:gd name="T66" fmla="*/ 2147483647 w 5461"/>
              <a:gd name="T67" fmla="*/ 2147483647 h 555"/>
              <a:gd name="T68" fmla="*/ 2147483647 w 5461"/>
              <a:gd name="T69" fmla="*/ 2147483647 h 555"/>
              <a:gd name="T70" fmla="*/ 2147483647 w 5461"/>
              <a:gd name="T71" fmla="*/ 2147483647 h 555"/>
              <a:gd name="T72" fmla="*/ 2147483647 w 5461"/>
              <a:gd name="T73" fmla="*/ 2147483647 h 555"/>
              <a:gd name="T74" fmla="*/ 2147483647 w 5461"/>
              <a:gd name="T75" fmla="*/ 2147483647 h 555"/>
              <a:gd name="T76" fmla="*/ 2147483647 w 5461"/>
              <a:gd name="T77" fmla="*/ 2147483647 h 555"/>
              <a:gd name="T78" fmla="*/ 2147483647 w 5461"/>
              <a:gd name="T79" fmla="*/ 2147483647 h 555"/>
              <a:gd name="T80" fmla="*/ 2147483647 w 5461"/>
              <a:gd name="T81" fmla="*/ 2147483647 h 555"/>
              <a:gd name="T82" fmla="*/ 2147483647 w 5461"/>
              <a:gd name="T83" fmla="*/ 2147483647 h 555"/>
              <a:gd name="T84" fmla="*/ 2147483647 w 5461"/>
              <a:gd name="T85" fmla="*/ 0 h 555"/>
              <a:gd name="T86" fmla="*/ 2147483647 w 5461"/>
              <a:gd name="T87" fmla="*/ 2147483647 h 555"/>
              <a:gd name="T88" fmla="*/ 2147483647 w 5461"/>
              <a:gd name="T89" fmla="*/ 0 h 555"/>
              <a:gd name="T90" fmla="*/ 2147483647 w 5461"/>
              <a:gd name="T91" fmla="*/ 2147483647 h 5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61"/>
              <a:gd name="T139" fmla="*/ 0 h 555"/>
              <a:gd name="T140" fmla="*/ 5461 w 5461"/>
              <a:gd name="T141" fmla="*/ 555 h 5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61" h="555">
                <a:moveTo>
                  <a:pt x="0" y="333"/>
                </a:moveTo>
                <a:cubicBezTo>
                  <a:pt x="123" y="308"/>
                  <a:pt x="17" y="331"/>
                  <a:pt x="125" y="305"/>
                </a:cubicBezTo>
                <a:cubicBezTo>
                  <a:pt x="146" y="300"/>
                  <a:pt x="187" y="291"/>
                  <a:pt x="187" y="291"/>
                </a:cubicBezTo>
                <a:cubicBezTo>
                  <a:pt x="231" y="320"/>
                  <a:pt x="277" y="311"/>
                  <a:pt x="326" y="305"/>
                </a:cubicBezTo>
                <a:cubicBezTo>
                  <a:pt x="342" y="300"/>
                  <a:pt x="358" y="291"/>
                  <a:pt x="375" y="291"/>
                </a:cubicBezTo>
                <a:cubicBezTo>
                  <a:pt x="383" y="291"/>
                  <a:pt x="387" y="302"/>
                  <a:pt x="395" y="305"/>
                </a:cubicBezTo>
                <a:cubicBezTo>
                  <a:pt x="435" y="320"/>
                  <a:pt x="484" y="326"/>
                  <a:pt x="527" y="333"/>
                </a:cubicBezTo>
                <a:cubicBezTo>
                  <a:pt x="551" y="349"/>
                  <a:pt x="569" y="354"/>
                  <a:pt x="597" y="361"/>
                </a:cubicBezTo>
                <a:cubicBezTo>
                  <a:pt x="610" y="400"/>
                  <a:pt x="695" y="458"/>
                  <a:pt x="736" y="472"/>
                </a:cubicBezTo>
                <a:cubicBezTo>
                  <a:pt x="780" y="518"/>
                  <a:pt x="929" y="542"/>
                  <a:pt x="992" y="555"/>
                </a:cubicBezTo>
                <a:cubicBezTo>
                  <a:pt x="1018" y="550"/>
                  <a:pt x="1043" y="541"/>
                  <a:pt x="1069" y="541"/>
                </a:cubicBezTo>
                <a:cubicBezTo>
                  <a:pt x="1079" y="541"/>
                  <a:pt x="1086" y="555"/>
                  <a:pt x="1096" y="555"/>
                </a:cubicBezTo>
                <a:cubicBezTo>
                  <a:pt x="1141" y="555"/>
                  <a:pt x="1184" y="540"/>
                  <a:pt x="1228" y="534"/>
                </a:cubicBezTo>
                <a:cubicBezTo>
                  <a:pt x="1275" y="550"/>
                  <a:pt x="1309" y="524"/>
                  <a:pt x="1353" y="513"/>
                </a:cubicBezTo>
                <a:cubicBezTo>
                  <a:pt x="1391" y="491"/>
                  <a:pt x="1383" y="494"/>
                  <a:pt x="1423" y="479"/>
                </a:cubicBezTo>
                <a:cubicBezTo>
                  <a:pt x="1437" y="474"/>
                  <a:pt x="1464" y="465"/>
                  <a:pt x="1464" y="465"/>
                </a:cubicBezTo>
                <a:cubicBezTo>
                  <a:pt x="1485" y="444"/>
                  <a:pt x="1499" y="432"/>
                  <a:pt x="1527" y="423"/>
                </a:cubicBezTo>
                <a:cubicBezTo>
                  <a:pt x="1545" y="396"/>
                  <a:pt x="1558" y="401"/>
                  <a:pt x="1582" y="382"/>
                </a:cubicBezTo>
                <a:cubicBezTo>
                  <a:pt x="1603" y="365"/>
                  <a:pt x="1620" y="351"/>
                  <a:pt x="1645" y="340"/>
                </a:cubicBezTo>
                <a:cubicBezTo>
                  <a:pt x="1676" y="326"/>
                  <a:pt x="1665" y="340"/>
                  <a:pt x="1693" y="326"/>
                </a:cubicBezTo>
                <a:cubicBezTo>
                  <a:pt x="1741" y="302"/>
                  <a:pt x="1684" y="320"/>
                  <a:pt x="1742" y="305"/>
                </a:cubicBezTo>
                <a:cubicBezTo>
                  <a:pt x="1804" y="263"/>
                  <a:pt x="1886" y="263"/>
                  <a:pt x="1957" y="243"/>
                </a:cubicBezTo>
                <a:cubicBezTo>
                  <a:pt x="2001" y="273"/>
                  <a:pt x="2117" y="236"/>
                  <a:pt x="2117" y="236"/>
                </a:cubicBezTo>
                <a:cubicBezTo>
                  <a:pt x="2165" y="244"/>
                  <a:pt x="2207" y="235"/>
                  <a:pt x="2255" y="243"/>
                </a:cubicBezTo>
                <a:cubicBezTo>
                  <a:pt x="2313" y="237"/>
                  <a:pt x="2365" y="223"/>
                  <a:pt x="2422" y="215"/>
                </a:cubicBezTo>
                <a:cubicBezTo>
                  <a:pt x="2469" y="231"/>
                  <a:pt x="2524" y="216"/>
                  <a:pt x="2575" y="222"/>
                </a:cubicBezTo>
                <a:cubicBezTo>
                  <a:pt x="2631" y="215"/>
                  <a:pt x="2668" y="220"/>
                  <a:pt x="2727" y="215"/>
                </a:cubicBezTo>
                <a:cubicBezTo>
                  <a:pt x="2767" y="228"/>
                  <a:pt x="2805" y="209"/>
                  <a:pt x="2845" y="222"/>
                </a:cubicBezTo>
                <a:cubicBezTo>
                  <a:pt x="2914" y="216"/>
                  <a:pt x="2965" y="221"/>
                  <a:pt x="3033" y="215"/>
                </a:cubicBezTo>
                <a:cubicBezTo>
                  <a:pt x="3070" y="207"/>
                  <a:pt x="3099" y="193"/>
                  <a:pt x="3137" y="187"/>
                </a:cubicBezTo>
                <a:cubicBezTo>
                  <a:pt x="3214" y="198"/>
                  <a:pt x="3277" y="177"/>
                  <a:pt x="3352" y="166"/>
                </a:cubicBezTo>
                <a:cubicBezTo>
                  <a:pt x="3368" y="168"/>
                  <a:pt x="3384" y="174"/>
                  <a:pt x="3400" y="173"/>
                </a:cubicBezTo>
                <a:cubicBezTo>
                  <a:pt x="3433" y="171"/>
                  <a:pt x="3498" y="159"/>
                  <a:pt x="3498" y="159"/>
                </a:cubicBezTo>
                <a:cubicBezTo>
                  <a:pt x="3543" y="168"/>
                  <a:pt x="3586" y="151"/>
                  <a:pt x="3629" y="166"/>
                </a:cubicBezTo>
                <a:cubicBezTo>
                  <a:pt x="3694" y="160"/>
                  <a:pt x="3753" y="146"/>
                  <a:pt x="3817" y="139"/>
                </a:cubicBezTo>
                <a:cubicBezTo>
                  <a:pt x="3861" y="145"/>
                  <a:pt x="3900" y="136"/>
                  <a:pt x="3942" y="146"/>
                </a:cubicBezTo>
                <a:cubicBezTo>
                  <a:pt x="4004" y="140"/>
                  <a:pt x="4060" y="125"/>
                  <a:pt x="4122" y="118"/>
                </a:cubicBezTo>
                <a:cubicBezTo>
                  <a:pt x="4173" y="103"/>
                  <a:pt x="4209" y="95"/>
                  <a:pt x="4261" y="104"/>
                </a:cubicBezTo>
                <a:cubicBezTo>
                  <a:pt x="4309" y="99"/>
                  <a:pt x="4360" y="85"/>
                  <a:pt x="4407" y="97"/>
                </a:cubicBezTo>
                <a:cubicBezTo>
                  <a:pt x="4474" y="92"/>
                  <a:pt x="4529" y="78"/>
                  <a:pt x="4594" y="69"/>
                </a:cubicBezTo>
                <a:cubicBezTo>
                  <a:pt x="4706" y="88"/>
                  <a:pt x="4835" y="37"/>
                  <a:pt x="4948" y="21"/>
                </a:cubicBezTo>
                <a:cubicBezTo>
                  <a:pt x="5011" y="42"/>
                  <a:pt x="5042" y="39"/>
                  <a:pt x="5108" y="28"/>
                </a:cubicBezTo>
                <a:cubicBezTo>
                  <a:pt x="5144" y="15"/>
                  <a:pt x="5165" y="6"/>
                  <a:pt x="5205" y="0"/>
                </a:cubicBezTo>
                <a:cubicBezTo>
                  <a:pt x="5242" y="6"/>
                  <a:pt x="5278" y="21"/>
                  <a:pt x="5316" y="21"/>
                </a:cubicBezTo>
                <a:cubicBezTo>
                  <a:pt x="5356" y="21"/>
                  <a:pt x="5394" y="6"/>
                  <a:pt x="5434" y="0"/>
                </a:cubicBezTo>
                <a:cubicBezTo>
                  <a:pt x="5443" y="2"/>
                  <a:pt x="5461" y="7"/>
                  <a:pt x="5461" y="7"/>
                </a:cubicBezTo>
              </a:path>
            </a:pathLst>
          </a:custGeom>
          <a:noFill/>
          <a:ln w="57150" cmpd="sng">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aphicFrame>
        <p:nvGraphicFramePr>
          <p:cNvPr id="61451" name="Object 59"/>
          <p:cNvGraphicFramePr>
            <a:graphicFrameLocks noChangeAspect="1"/>
          </p:cNvGraphicFramePr>
          <p:nvPr/>
        </p:nvGraphicFramePr>
        <p:xfrm>
          <a:off x="6881813" y="1984375"/>
          <a:ext cx="2189162" cy="1746250"/>
        </p:xfrm>
        <a:graphic>
          <a:graphicData uri="http://schemas.openxmlformats.org/presentationml/2006/ole">
            <mc:AlternateContent xmlns:mc="http://schemas.openxmlformats.org/markup-compatibility/2006">
              <mc:Choice xmlns:v="urn:schemas-microsoft-com:vml" Requires="v">
                <p:oleObj name="Clip" r:id="rId6" imgW="1828800" imgH="1049731" progId="">
                  <p:embed/>
                </p:oleObj>
              </mc:Choice>
              <mc:Fallback>
                <p:oleObj name="Clip" r:id="rId6" imgW="1828800" imgH="1049731" progId="">
                  <p:embed/>
                  <p:pic>
                    <p:nvPicPr>
                      <p:cNvPr id="61451" name="Object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1813" y="1984375"/>
                        <a:ext cx="2189162" cy="174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52" name="Object 60"/>
          <p:cNvGraphicFramePr>
            <a:graphicFrameLocks noChangeAspect="1"/>
          </p:cNvGraphicFramePr>
          <p:nvPr/>
        </p:nvGraphicFramePr>
        <p:xfrm>
          <a:off x="9890126" y="1876425"/>
          <a:ext cx="777875" cy="1612900"/>
        </p:xfrm>
        <a:graphic>
          <a:graphicData uri="http://schemas.openxmlformats.org/presentationml/2006/ole">
            <mc:AlternateContent xmlns:mc="http://schemas.openxmlformats.org/markup-compatibility/2006">
              <mc:Choice xmlns:v="urn:schemas-microsoft-com:vml" Requires="v">
                <p:oleObj name="Clip" r:id="rId8" imgW="963000" imgH="1674000" progId="">
                  <p:embed/>
                </p:oleObj>
              </mc:Choice>
              <mc:Fallback>
                <p:oleObj name="Clip" r:id="rId8" imgW="963000" imgH="1674000" progId="">
                  <p:embed/>
                  <p:pic>
                    <p:nvPicPr>
                      <p:cNvPr id="61452" name="Object 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90126" y="1876425"/>
                        <a:ext cx="777875" cy="161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53" name="Text Box 12"/>
          <p:cNvSpPr txBox="1">
            <a:spLocks noChangeArrowheads="1"/>
          </p:cNvSpPr>
          <p:nvPr/>
        </p:nvSpPr>
        <p:spPr bwMode="auto">
          <a:xfrm>
            <a:off x="4648200" y="4948238"/>
            <a:ext cx="1296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entury Gothic" pitchFamily="34" charset="0"/>
              </a:defRPr>
            </a:lvl1pPr>
            <a:lvl2pPr marL="742950" indent="-285750" eaLnBrk="0" hangingPunct="0">
              <a:spcBef>
                <a:spcPct val="20000"/>
              </a:spcBef>
              <a:buFont typeface="Arial" pitchFamily="34" charset="0"/>
              <a:buChar char="–"/>
              <a:defRPr sz="2800">
                <a:solidFill>
                  <a:schemeClr val="tx1"/>
                </a:solidFill>
                <a:latin typeface="Century Gothic" pitchFamily="34" charset="0"/>
              </a:defRPr>
            </a:lvl2pPr>
            <a:lvl3pPr marL="1143000" indent="-228600" eaLnBrk="0" hangingPunct="0">
              <a:spcBef>
                <a:spcPct val="20000"/>
              </a:spcBef>
              <a:buFont typeface="Arial" pitchFamily="34" charset="0"/>
              <a:buChar char="•"/>
              <a:defRPr sz="2400">
                <a:solidFill>
                  <a:schemeClr val="tx1"/>
                </a:solidFill>
                <a:latin typeface="Century Gothic" pitchFamily="34" charset="0"/>
              </a:defRPr>
            </a:lvl3pPr>
            <a:lvl4pPr marL="1600200" indent="-228600" eaLnBrk="0" hangingPunct="0">
              <a:spcBef>
                <a:spcPct val="20000"/>
              </a:spcBef>
              <a:buFont typeface="Arial" pitchFamily="34" charset="0"/>
              <a:buChar char="–"/>
              <a:defRPr sz="2000">
                <a:solidFill>
                  <a:schemeClr val="tx1"/>
                </a:solidFill>
                <a:latin typeface="Century Gothic" pitchFamily="34" charset="0"/>
              </a:defRPr>
            </a:lvl4pPr>
            <a:lvl5pPr marL="2057400" indent="-228600" eaLnBrk="0" hangingPunct="0">
              <a:spcBef>
                <a:spcPct val="20000"/>
              </a:spcBef>
              <a:buFont typeface="Arial" pitchFamily="34"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9pPr>
          </a:lstStyle>
          <a:p>
            <a:pPr>
              <a:spcBef>
                <a:spcPct val="0"/>
              </a:spcBef>
              <a:buFontTx/>
              <a:buNone/>
            </a:pPr>
            <a:r>
              <a:rPr lang="en-GB" altLang="de-DE" sz="1400" u="sng">
                <a:latin typeface="Arial" pitchFamily="34" charset="0"/>
              </a:rPr>
              <a:t>Ground Water</a:t>
            </a:r>
            <a:endParaRPr lang="de-DE" altLang="de-DE" sz="2400" u="sng">
              <a:latin typeface="Times New Roman" pitchFamily="18" charset="0"/>
            </a:endParaRPr>
          </a:p>
        </p:txBody>
      </p:sp>
      <p:sp>
        <p:nvSpPr>
          <p:cNvPr id="61454" name="Text Box 13"/>
          <p:cNvSpPr txBox="1">
            <a:spLocks noChangeArrowheads="1"/>
          </p:cNvSpPr>
          <p:nvPr/>
        </p:nvSpPr>
        <p:spPr bwMode="auto">
          <a:xfrm>
            <a:off x="6415088" y="4179888"/>
            <a:ext cx="109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entury Gothic" pitchFamily="34" charset="0"/>
              </a:defRPr>
            </a:lvl1pPr>
            <a:lvl2pPr marL="742950" indent="-285750" eaLnBrk="0" hangingPunct="0">
              <a:spcBef>
                <a:spcPct val="20000"/>
              </a:spcBef>
              <a:buFont typeface="Arial" pitchFamily="34" charset="0"/>
              <a:buChar char="–"/>
              <a:defRPr sz="2800">
                <a:solidFill>
                  <a:schemeClr val="tx1"/>
                </a:solidFill>
                <a:latin typeface="Century Gothic" pitchFamily="34" charset="0"/>
              </a:defRPr>
            </a:lvl2pPr>
            <a:lvl3pPr marL="1143000" indent="-228600" eaLnBrk="0" hangingPunct="0">
              <a:spcBef>
                <a:spcPct val="20000"/>
              </a:spcBef>
              <a:buFont typeface="Arial" pitchFamily="34" charset="0"/>
              <a:buChar char="•"/>
              <a:defRPr sz="2400">
                <a:solidFill>
                  <a:schemeClr val="tx1"/>
                </a:solidFill>
                <a:latin typeface="Century Gothic" pitchFamily="34" charset="0"/>
              </a:defRPr>
            </a:lvl3pPr>
            <a:lvl4pPr marL="1600200" indent="-228600" eaLnBrk="0" hangingPunct="0">
              <a:spcBef>
                <a:spcPct val="20000"/>
              </a:spcBef>
              <a:buFont typeface="Arial" pitchFamily="34" charset="0"/>
              <a:buChar char="–"/>
              <a:defRPr sz="2000">
                <a:solidFill>
                  <a:schemeClr val="tx1"/>
                </a:solidFill>
                <a:latin typeface="Century Gothic" pitchFamily="34" charset="0"/>
              </a:defRPr>
            </a:lvl4pPr>
            <a:lvl5pPr marL="2057400" indent="-228600" eaLnBrk="0" hangingPunct="0">
              <a:spcBef>
                <a:spcPct val="20000"/>
              </a:spcBef>
              <a:buFont typeface="Arial" pitchFamily="34"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9pPr>
          </a:lstStyle>
          <a:p>
            <a:pPr>
              <a:spcBef>
                <a:spcPct val="0"/>
              </a:spcBef>
              <a:buFontTx/>
              <a:buNone/>
            </a:pPr>
            <a:r>
              <a:rPr lang="en-GB" altLang="de-DE" sz="1400" u="sng">
                <a:latin typeface="Arial" pitchFamily="34" charset="0"/>
              </a:rPr>
              <a:t>Biodiversity</a:t>
            </a:r>
            <a:endParaRPr lang="de-DE" altLang="de-DE" sz="2400" u="sng">
              <a:latin typeface="Times New Roman" pitchFamily="18" charset="0"/>
            </a:endParaRPr>
          </a:p>
        </p:txBody>
      </p:sp>
      <p:sp>
        <p:nvSpPr>
          <p:cNvPr id="61455" name="Text Box 14"/>
          <p:cNvSpPr txBox="1">
            <a:spLocks noChangeArrowheads="1"/>
          </p:cNvSpPr>
          <p:nvPr/>
        </p:nvSpPr>
        <p:spPr bwMode="auto">
          <a:xfrm>
            <a:off x="2670176" y="3751263"/>
            <a:ext cx="1139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entury Gothic" pitchFamily="34" charset="0"/>
              </a:defRPr>
            </a:lvl1pPr>
            <a:lvl2pPr marL="742950" indent="-285750" eaLnBrk="0" hangingPunct="0">
              <a:spcBef>
                <a:spcPct val="20000"/>
              </a:spcBef>
              <a:buFont typeface="Arial" pitchFamily="34" charset="0"/>
              <a:buChar char="–"/>
              <a:defRPr sz="2800">
                <a:solidFill>
                  <a:schemeClr val="tx1"/>
                </a:solidFill>
                <a:latin typeface="Century Gothic" pitchFamily="34" charset="0"/>
              </a:defRPr>
            </a:lvl2pPr>
            <a:lvl3pPr marL="1143000" indent="-228600" eaLnBrk="0" hangingPunct="0">
              <a:spcBef>
                <a:spcPct val="20000"/>
              </a:spcBef>
              <a:buFont typeface="Arial" pitchFamily="34" charset="0"/>
              <a:buChar char="•"/>
              <a:defRPr sz="2400">
                <a:solidFill>
                  <a:schemeClr val="tx1"/>
                </a:solidFill>
                <a:latin typeface="Century Gothic" pitchFamily="34" charset="0"/>
              </a:defRPr>
            </a:lvl3pPr>
            <a:lvl4pPr marL="1600200" indent="-228600" eaLnBrk="0" hangingPunct="0">
              <a:spcBef>
                <a:spcPct val="20000"/>
              </a:spcBef>
              <a:buFont typeface="Arial" pitchFamily="34" charset="0"/>
              <a:buChar char="–"/>
              <a:defRPr sz="2000">
                <a:solidFill>
                  <a:schemeClr val="tx1"/>
                </a:solidFill>
                <a:latin typeface="Century Gothic" pitchFamily="34" charset="0"/>
              </a:defRPr>
            </a:lvl4pPr>
            <a:lvl5pPr marL="2057400" indent="-228600" eaLnBrk="0" hangingPunct="0">
              <a:spcBef>
                <a:spcPct val="20000"/>
              </a:spcBef>
              <a:buFont typeface="Arial" pitchFamily="34"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9pPr>
          </a:lstStyle>
          <a:p>
            <a:pPr>
              <a:spcBef>
                <a:spcPct val="0"/>
              </a:spcBef>
              <a:buFontTx/>
              <a:buNone/>
            </a:pPr>
            <a:r>
              <a:rPr lang="en-GB" altLang="de-DE" sz="1400" u="sng">
                <a:latin typeface="Arial" pitchFamily="34" charset="0"/>
              </a:rPr>
              <a:t>Open Water</a:t>
            </a:r>
            <a:endParaRPr lang="de-DE" altLang="de-DE" sz="2400">
              <a:latin typeface="Times New Roman" pitchFamily="18" charset="0"/>
            </a:endParaRPr>
          </a:p>
        </p:txBody>
      </p:sp>
      <p:sp>
        <p:nvSpPr>
          <p:cNvPr id="61456" name="Text Box 15"/>
          <p:cNvSpPr txBox="1">
            <a:spLocks noChangeArrowheads="1"/>
          </p:cNvSpPr>
          <p:nvPr/>
        </p:nvSpPr>
        <p:spPr bwMode="auto">
          <a:xfrm>
            <a:off x="3575051" y="2071688"/>
            <a:ext cx="1139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entury Gothic" pitchFamily="34" charset="0"/>
              </a:defRPr>
            </a:lvl1pPr>
            <a:lvl2pPr marL="742950" indent="-285750" eaLnBrk="0" hangingPunct="0">
              <a:spcBef>
                <a:spcPct val="20000"/>
              </a:spcBef>
              <a:buFont typeface="Arial" pitchFamily="34" charset="0"/>
              <a:buChar char="–"/>
              <a:defRPr sz="2800">
                <a:solidFill>
                  <a:schemeClr val="tx1"/>
                </a:solidFill>
                <a:latin typeface="Century Gothic" pitchFamily="34" charset="0"/>
              </a:defRPr>
            </a:lvl2pPr>
            <a:lvl3pPr marL="1143000" indent="-228600" eaLnBrk="0" hangingPunct="0">
              <a:spcBef>
                <a:spcPct val="20000"/>
              </a:spcBef>
              <a:buFont typeface="Arial" pitchFamily="34" charset="0"/>
              <a:buChar char="•"/>
              <a:defRPr sz="2400">
                <a:solidFill>
                  <a:schemeClr val="tx1"/>
                </a:solidFill>
                <a:latin typeface="Century Gothic" pitchFamily="34" charset="0"/>
              </a:defRPr>
            </a:lvl3pPr>
            <a:lvl4pPr marL="1600200" indent="-228600" eaLnBrk="0" hangingPunct="0">
              <a:spcBef>
                <a:spcPct val="20000"/>
              </a:spcBef>
              <a:buFont typeface="Arial" pitchFamily="34" charset="0"/>
              <a:buChar char="–"/>
              <a:defRPr sz="2000">
                <a:solidFill>
                  <a:schemeClr val="tx1"/>
                </a:solidFill>
                <a:latin typeface="Century Gothic" pitchFamily="34" charset="0"/>
              </a:defRPr>
            </a:lvl4pPr>
            <a:lvl5pPr marL="2057400" indent="-228600" eaLnBrk="0" hangingPunct="0">
              <a:spcBef>
                <a:spcPct val="20000"/>
              </a:spcBef>
              <a:buFont typeface="Arial" pitchFamily="34"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9pPr>
          </a:lstStyle>
          <a:p>
            <a:pPr>
              <a:spcBef>
                <a:spcPct val="0"/>
              </a:spcBef>
              <a:buFontTx/>
              <a:buNone/>
            </a:pPr>
            <a:r>
              <a:rPr lang="en-GB" altLang="de-DE" sz="1400" u="sng">
                <a:latin typeface="Arial" pitchFamily="34" charset="0"/>
              </a:rPr>
              <a:t>Atmosphere</a:t>
            </a:r>
            <a:endParaRPr lang="de-DE" altLang="de-DE" sz="2400">
              <a:latin typeface="Times New Roman" pitchFamily="18" charset="0"/>
            </a:endParaRPr>
          </a:p>
        </p:txBody>
      </p:sp>
      <p:sp>
        <p:nvSpPr>
          <p:cNvPr id="61457" name="Text Box 16"/>
          <p:cNvSpPr txBox="1">
            <a:spLocks noChangeArrowheads="1"/>
          </p:cNvSpPr>
          <p:nvPr/>
        </p:nvSpPr>
        <p:spPr bwMode="auto">
          <a:xfrm>
            <a:off x="4156076" y="2314576"/>
            <a:ext cx="17780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entury Gothic" pitchFamily="34" charset="0"/>
              </a:defRPr>
            </a:lvl1pPr>
            <a:lvl2pPr marL="742950" indent="-285750" eaLnBrk="0" hangingPunct="0">
              <a:spcBef>
                <a:spcPct val="20000"/>
              </a:spcBef>
              <a:buFont typeface="Arial" pitchFamily="34" charset="0"/>
              <a:buChar char="–"/>
              <a:defRPr sz="2800">
                <a:solidFill>
                  <a:schemeClr val="tx1"/>
                </a:solidFill>
                <a:latin typeface="Century Gothic" pitchFamily="34" charset="0"/>
              </a:defRPr>
            </a:lvl2pPr>
            <a:lvl3pPr marL="1143000" indent="-228600" eaLnBrk="0" hangingPunct="0">
              <a:spcBef>
                <a:spcPct val="20000"/>
              </a:spcBef>
              <a:buFont typeface="Arial" pitchFamily="34" charset="0"/>
              <a:buChar char="•"/>
              <a:defRPr sz="2400">
                <a:solidFill>
                  <a:schemeClr val="tx1"/>
                </a:solidFill>
                <a:latin typeface="Century Gothic" pitchFamily="34" charset="0"/>
              </a:defRPr>
            </a:lvl3pPr>
            <a:lvl4pPr marL="1600200" indent="-228600" eaLnBrk="0" hangingPunct="0">
              <a:spcBef>
                <a:spcPct val="20000"/>
              </a:spcBef>
              <a:buFont typeface="Arial" pitchFamily="34" charset="0"/>
              <a:buChar char="–"/>
              <a:defRPr sz="2000">
                <a:solidFill>
                  <a:schemeClr val="tx1"/>
                </a:solidFill>
                <a:latin typeface="Century Gothic" pitchFamily="34" charset="0"/>
              </a:defRPr>
            </a:lvl4pPr>
            <a:lvl5pPr marL="2057400" indent="-228600" eaLnBrk="0" hangingPunct="0">
              <a:spcBef>
                <a:spcPct val="20000"/>
              </a:spcBef>
              <a:buFont typeface="Arial" pitchFamily="34"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9pPr>
          </a:lstStyle>
          <a:p>
            <a:pPr>
              <a:spcBef>
                <a:spcPct val="0"/>
              </a:spcBef>
              <a:buFontTx/>
              <a:buNone/>
            </a:pPr>
            <a:r>
              <a:rPr lang="en-GB" altLang="de-DE" sz="1400" u="sng">
                <a:latin typeface="Arial" pitchFamily="34" charset="0"/>
              </a:rPr>
              <a:t>Biomass Production</a:t>
            </a:r>
          </a:p>
          <a:p>
            <a:pPr>
              <a:spcBef>
                <a:spcPct val="0"/>
              </a:spcBef>
              <a:buFontTx/>
              <a:buNone/>
            </a:pPr>
            <a:r>
              <a:rPr lang="en-GB" altLang="de-DE" sz="1200">
                <a:latin typeface="Arial" pitchFamily="34" charset="0"/>
              </a:rPr>
              <a:t>(e.g. food chain)</a:t>
            </a:r>
            <a:endParaRPr lang="de-DE" altLang="de-DE" sz="2400" u="sng">
              <a:latin typeface="Times New Roman" pitchFamily="18" charset="0"/>
            </a:endParaRPr>
          </a:p>
        </p:txBody>
      </p:sp>
      <p:sp>
        <p:nvSpPr>
          <p:cNvPr id="61458" name="Line 17"/>
          <p:cNvSpPr>
            <a:spLocks noChangeShapeType="1"/>
          </p:cNvSpPr>
          <p:nvPr/>
        </p:nvSpPr>
        <p:spPr bwMode="auto">
          <a:xfrm flipV="1">
            <a:off x="5378450" y="4394200"/>
            <a:ext cx="1035050" cy="1079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1459" name="Line 18"/>
          <p:cNvSpPr>
            <a:spLocks noChangeShapeType="1"/>
          </p:cNvSpPr>
          <p:nvPr/>
        </p:nvSpPr>
        <p:spPr bwMode="auto">
          <a:xfrm>
            <a:off x="5165725" y="4822826"/>
            <a:ext cx="306388" cy="2143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1460" name="Text Box 19"/>
          <p:cNvSpPr txBox="1">
            <a:spLocks noChangeArrowheads="1"/>
          </p:cNvSpPr>
          <p:nvPr/>
        </p:nvSpPr>
        <p:spPr bwMode="auto">
          <a:xfrm>
            <a:off x="5257801" y="1820863"/>
            <a:ext cx="1317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entury Gothic" pitchFamily="34" charset="0"/>
              </a:defRPr>
            </a:lvl1pPr>
            <a:lvl2pPr marL="742950" indent="-285750" eaLnBrk="0" hangingPunct="0">
              <a:spcBef>
                <a:spcPct val="20000"/>
              </a:spcBef>
              <a:buFont typeface="Arial" pitchFamily="34" charset="0"/>
              <a:buChar char="–"/>
              <a:defRPr sz="2800">
                <a:solidFill>
                  <a:schemeClr val="tx1"/>
                </a:solidFill>
                <a:latin typeface="Century Gothic" pitchFamily="34" charset="0"/>
              </a:defRPr>
            </a:lvl2pPr>
            <a:lvl3pPr marL="1143000" indent="-228600" eaLnBrk="0" hangingPunct="0">
              <a:spcBef>
                <a:spcPct val="20000"/>
              </a:spcBef>
              <a:buFont typeface="Arial" pitchFamily="34" charset="0"/>
              <a:buChar char="•"/>
              <a:defRPr sz="2400">
                <a:solidFill>
                  <a:schemeClr val="tx1"/>
                </a:solidFill>
                <a:latin typeface="Century Gothic" pitchFamily="34" charset="0"/>
              </a:defRPr>
            </a:lvl3pPr>
            <a:lvl4pPr marL="1600200" indent="-228600" eaLnBrk="0" hangingPunct="0">
              <a:spcBef>
                <a:spcPct val="20000"/>
              </a:spcBef>
              <a:buFont typeface="Arial" pitchFamily="34" charset="0"/>
              <a:buChar char="–"/>
              <a:defRPr sz="2000">
                <a:solidFill>
                  <a:schemeClr val="tx1"/>
                </a:solidFill>
                <a:latin typeface="Century Gothic" pitchFamily="34" charset="0"/>
              </a:defRPr>
            </a:lvl4pPr>
            <a:lvl5pPr marL="2057400" indent="-228600" eaLnBrk="0" hangingPunct="0">
              <a:spcBef>
                <a:spcPct val="20000"/>
              </a:spcBef>
              <a:buFont typeface="Arial" pitchFamily="34"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9pPr>
          </a:lstStyle>
          <a:p>
            <a:pPr>
              <a:spcBef>
                <a:spcPct val="0"/>
              </a:spcBef>
              <a:buFontTx/>
              <a:buNone/>
            </a:pPr>
            <a:r>
              <a:rPr lang="en-GB" altLang="de-DE" sz="1400" u="sng">
                <a:latin typeface="Arial" pitchFamily="34" charset="0"/>
              </a:rPr>
              <a:t>Human Health</a:t>
            </a:r>
            <a:endParaRPr lang="de-DE" altLang="de-DE" sz="2400" u="sng">
              <a:latin typeface="Times New Roman" pitchFamily="18" charset="0"/>
            </a:endParaRPr>
          </a:p>
        </p:txBody>
      </p:sp>
      <p:graphicFrame>
        <p:nvGraphicFramePr>
          <p:cNvPr id="61461" name="Object 61"/>
          <p:cNvGraphicFramePr>
            <a:graphicFrameLocks noChangeAspect="1"/>
          </p:cNvGraphicFramePr>
          <p:nvPr/>
        </p:nvGraphicFramePr>
        <p:xfrm>
          <a:off x="5062539" y="3429001"/>
          <a:ext cx="504825" cy="854075"/>
        </p:xfrm>
        <a:graphic>
          <a:graphicData uri="http://schemas.openxmlformats.org/presentationml/2006/ole">
            <mc:AlternateContent xmlns:mc="http://schemas.openxmlformats.org/markup-compatibility/2006">
              <mc:Choice xmlns:v="urn:schemas-microsoft-com:vml" Requires="v">
                <p:oleObj name="Clip" r:id="rId10" imgW="1125626" imgH="1672438" progId="">
                  <p:embed/>
                </p:oleObj>
              </mc:Choice>
              <mc:Fallback>
                <p:oleObj name="Clip" r:id="rId10" imgW="1125626" imgH="1672438" progId="">
                  <p:embed/>
                  <p:pic>
                    <p:nvPicPr>
                      <p:cNvPr id="61461" name="Object 6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62539" y="3429001"/>
                        <a:ext cx="504825"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62" name="Object 62"/>
          <p:cNvGraphicFramePr>
            <a:graphicFrameLocks noChangeAspect="1"/>
          </p:cNvGraphicFramePr>
          <p:nvPr/>
        </p:nvGraphicFramePr>
        <p:xfrm>
          <a:off x="5284788" y="3429001"/>
          <a:ext cx="501650" cy="854075"/>
        </p:xfrm>
        <a:graphic>
          <a:graphicData uri="http://schemas.openxmlformats.org/presentationml/2006/ole">
            <mc:AlternateContent xmlns:mc="http://schemas.openxmlformats.org/markup-compatibility/2006">
              <mc:Choice xmlns:v="urn:schemas-microsoft-com:vml" Requires="v">
                <p:oleObj name="Clip" r:id="rId12" imgW="1125626" imgH="1672438" progId="">
                  <p:embed/>
                </p:oleObj>
              </mc:Choice>
              <mc:Fallback>
                <p:oleObj name="Clip" r:id="rId12" imgW="1125626" imgH="1672438" progId="">
                  <p:embed/>
                  <p:pic>
                    <p:nvPicPr>
                      <p:cNvPr id="61462" name="Object 6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84788" y="3429001"/>
                        <a:ext cx="501650"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63" name="Object 63"/>
          <p:cNvGraphicFramePr>
            <a:graphicFrameLocks noChangeAspect="1"/>
          </p:cNvGraphicFramePr>
          <p:nvPr/>
        </p:nvGraphicFramePr>
        <p:xfrm>
          <a:off x="5942014" y="3108325"/>
          <a:ext cx="581025" cy="884238"/>
        </p:xfrm>
        <a:graphic>
          <a:graphicData uri="http://schemas.openxmlformats.org/presentationml/2006/ole">
            <mc:AlternateContent xmlns:mc="http://schemas.openxmlformats.org/markup-compatibility/2006">
              <mc:Choice xmlns:v="urn:schemas-microsoft-com:vml" Requires="v">
                <p:oleObj name="Clip" r:id="rId13" imgW="1736756" imgH="2325232" progId="">
                  <p:embed/>
                </p:oleObj>
              </mc:Choice>
              <mc:Fallback>
                <p:oleObj name="Clip" r:id="rId13" imgW="1736756" imgH="2325232" progId="">
                  <p:embed/>
                  <p:pic>
                    <p:nvPicPr>
                      <p:cNvPr id="61463" name="Object 6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2014" y="3108325"/>
                        <a:ext cx="581025" cy="884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64" name="Object 64"/>
          <p:cNvGraphicFramePr>
            <a:graphicFrameLocks noChangeAspect="1"/>
          </p:cNvGraphicFramePr>
          <p:nvPr/>
        </p:nvGraphicFramePr>
        <p:xfrm>
          <a:off x="5729289" y="3214689"/>
          <a:ext cx="401637" cy="777875"/>
        </p:xfrm>
        <a:graphic>
          <a:graphicData uri="http://schemas.openxmlformats.org/presentationml/2006/ole">
            <mc:AlternateContent xmlns:mc="http://schemas.openxmlformats.org/markup-compatibility/2006">
              <mc:Choice xmlns:v="urn:schemas-microsoft-com:vml" Requires="v">
                <p:oleObj name="Clip" r:id="rId15" imgW="1736756" imgH="2325232" progId="">
                  <p:embed/>
                </p:oleObj>
              </mc:Choice>
              <mc:Fallback>
                <p:oleObj name="Clip" r:id="rId15" imgW="1736756" imgH="2325232" progId="">
                  <p:embed/>
                  <p:pic>
                    <p:nvPicPr>
                      <p:cNvPr id="61464" name="Object 6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29289" y="3214689"/>
                        <a:ext cx="401637" cy="77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65" name="Object 65"/>
          <p:cNvGraphicFramePr>
            <a:graphicFrameLocks noChangeAspect="1"/>
          </p:cNvGraphicFramePr>
          <p:nvPr/>
        </p:nvGraphicFramePr>
        <p:xfrm>
          <a:off x="6224588" y="3000375"/>
          <a:ext cx="469900" cy="884238"/>
        </p:xfrm>
        <a:graphic>
          <a:graphicData uri="http://schemas.openxmlformats.org/presentationml/2006/ole">
            <mc:AlternateContent xmlns:mc="http://schemas.openxmlformats.org/markup-compatibility/2006">
              <mc:Choice xmlns:v="urn:schemas-microsoft-com:vml" Requires="v">
                <p:oleObj name="Clip" r:id="rId16" imgW="1736756" imgH="2325232" progId="">
                  <p:embed/>
                </p:oleObj>
              </mc:Choice>
              <mc:Fallback>
                <p:oleObj name="Clip" r:id="rId16" imgW="1736756" imgH="2325232" progId="">
                  <p:embed/>
                  <p:pic>
                    <p:nvPicPr>
                      <p:cNvPr id="61465" name="Object 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24588" y="3000375"/>
                        <a:ext cx="469900" cy="884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66" name="Object 66"/>
          <p:cNvGraphicFramePr>
            <a:graphicFrameLocks noChangeAspect="1"/>
          </p:cNvGraphicFramePr>
          <p:nvPr/>
        </p:nvGraphicFramePr>
        <p:xfrm>
          <a:off x="4295775" y="2892426"/>
          <a:ext cx="895350" cy="1395413"/>
        </p:xfrm>
        <a:graphic>
          <a:graphicData uri="http://schemas.openxmlformats.org/presentationml/2006/ole">
            <mc:AlternateContent xmlns:mc="http://schemas.openxmlformats.org/markup-compatibility/2006">
              <mc:Choice xmlns:v="urn:schemas-microsoft-com:vml" Requires="v">
                <p:oleObj name="Clip" r:id="rId17" imgW="1408176" imgH="1831543" progId="">
                  <p:embed/>
                </p:oleObj>
              </mc:Choice>
              <mc:Fallback>
                <p:oleObj name="Clip" r:id="rId17" imgW="1408176" imgH="1831543" progId="">
                  <p:embed/>
                  <p:pic>
                    <p:nvPicPr>
                      <p:cNvPr id="61466" name="Object 6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95775" y="2892426"/>
                        <a:ext cx="895350" cy="1395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67" name="Line 26"/>
          <p:cNvSpPr>
            <a:spLocks noChangeShapeType="1"/>
          </p:cNvSpPr>
          <p:nvPr/>
        </p:nvSpPr>
        <p:spPr bwMode="auto">
          <a:xfrm flipV="1">
            <a:off x="5191125" y="2928938"/>
            <a:ext cx="0" cy="13589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1468" name="Line 27"/>
          <p:cNvSpPr>
            <a:spLocks noChangeShapeType="1"/>
          </p:cNvSpPr>
          <p:nvPr/>
        </p:nvSpPr>
        <p:spPr bwMode="auto">
          <a:xfrm flipH="1" flipV="1">
            <a:off x="4008439" y="2420938"/>
            <a:ext cx="719137" cy="18716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1469" name="Line 28"/>
          <p:cNvSpPr>
            <a:spLocks noChangeShapeType="1"/>
          </p:cNvSpPr>
          <p:nvPr/>
        </p:nvSpPr>
        <p:spPr bwMode="auto">
          <a:xfrm flipH="1" flipV="1">
            <a:off x="3875088" y="4179889"/>
            <a:ext cx="666750" cy="2682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1470" name="Line 29"/>
          <p:cNvSpPr>
            <a:spLocks noChangeShapeType="1"/>
          </p:cNvSpPr>
          <p:nvPr/>
        </p:nvSpPr>
        <p:spPr bwMode="auto">
          <a:xfrm flipV="1">
            <a:off x="5378451" y="2249488"/>
            <a:ext cx="1135063" cy="21447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1471" name="Text Box 30"/>
          <p:cNvSpPr txBox="1">
            <a:spLocks noChangeArrowheads="1"/>
          </p:cNvSpPr>
          <p:nvPr/>
        </p:nvSpPr>
        <p:spPr bwMode="auto">
          <a:xfrm>
            <a:off x="8813800" y="6080126"/>
            <a:ext cx="12588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entury Gothic" pitchFamily="34" charset="0"/>
              </a:defRPr>
            </a:lvl1pPr>
            <a:lvl2pPr marL="742950" indent="-285750" eaLnBrk="0" hangingPunct="0">
              <a:spcBef>
                <a:spcPct val="20000"/>
              </a:spcBef>
              <a:buFont typeface="Arial" pitchFamily="34" charset="0"/>
              <a:buChar char="–"/>
              <a:defRPr sz="2800">
                <a:solidFill>
                  <a:schemeClr val="tx1"/>
                </a:solidFill>
                <a:latin typeface="Century Gothic" pitchFamily="34" charset="0"/>
              </a:defRPr>
            </a:lvl2pPr>
            <a:lvl3pPr marL="1143000" indent="-228600" eaLnBrk="0" hangingPunct="0">
              <a:spcBef>
                <a:spcPct val="20000"/>
              </a:spcBef>
              <a:buFont typeface="Arial" pitchFamily="34" charset="0"/>
              <a:buChar char="•"/>
              <a:defRPr sz="2400">
                <a:solidFill>
                  <a:schemeClr val="tx1"/>
                </a:solidFill>
                <a:latin typeface="Century Gothic" pitchFamily="34" charset="0"/>
              </a:defRPr>
            </a:lvl3pPr>
            <a:lvl4pPr marL="1600200" indent="-228600" eaLnBrk="0" hangingPunct="0">
              <a:spcBef>
                <a:spcPct val="20000"/>
              </a:spcBef>
              <a:buFont typeface="Arial" pitchFamily="34" charset="0"/>
              <a:buChar char="–"/>
              <a:defRPr sz="2000">
                <a:solidFill>
                  <a:schemeClr val="tx1"/>
                </a:solidFill>
                <a:latin typeface="Century Gothic" pitchFamily="34" charset="0"/>
              </a:defRPr>
            </a:lvl4pPr>
            <a:lvl5pPr marL="2057400" indent="-228600" eaLnBrk="0" hangingPunct="0">
              <a:spcBef>
                <a:spcPct val="20000"/>
              </a:spcBef>
              <a:buFont typeface="Arial" pitchFamily="34"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9pPr>
          </a:lstStyle>
          <a:p>
            <a:pPr>
              <a:spcBef>
                <a:spcPct val="0"/>
              </a:spcBef>
              <a:buFontTx/>
              <a:buNone/>
            </a:pPr>
            <a:r>
              <a:rPr lang="de-DE" altLang="de-DE" sz="1000">
                <a:latin typeface="Arial" pitchFamily="34" charset="0"/>
              </a:rPr>
              <a:t>W.E.H. Blum, 2004</a:t>
            </a:r>
            <a:endParaRPr lang="de-DE" altLang="de-DE" sz="2400">
              <a:latin typeface="Times New Roman" pitchFamily="18" charset="0"/>
            </a:endParaRPr>
          </a:p>
        </p:txBody>
      </p:sp>
      <p:graphicFrame>
        <p:nvGraphicFramePr>
          <p:cNvPr id="61472" name="Object 67"/>
          <p:cNvGraphicFramePr>
            <a:graphicFrameLocks noChangeAspect="1"/>
          </p:cNvGraphicFramePr>
          <p:nvPr/>
        </p:nvGraphicFramePr>
        <p:xfrm>
          <a:off x="2087563" y="1606550"/>
          <a:ext cx="1598612" cy="1169988"/>
        </p:xfrm>
        <a:graphic>
          <a:graphicData uri="http://schemas.openxmlformats.org/presentationml/2006/ole">
            <mc:AlternateContent xmlns:mc="http://schemas.openxmlformats.org/markup-compatibility/2006">
              <mc:Choice xmlns:v="urn:schemas-microsoft-com:vml" Requires="v">
                <p:oleObj name="Clip" r:id="rId19" imgW="1087222" imgH="699516" progId="">
                  <p:embed/>
                </p:oleObj>
              </mc:Choice>
              <mc:Fallback>
                <p:oleObj name="Clip" r:id="rId19" imgW="1087222" imgH="699516" progId="">
                  <p:embed/>
                  <p:pic>
                    <p:nvPicPr>
                      <p:cNvPr id="61472" name="Object 6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87563" y="1606550"/>
                        <a:ext cx="1598612" cy="116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73" name="Text Box 32"/>
          <p:cNvSpPr txBox="1">
            <a:spLocks noChangeArrowheads="1"/>
          </p:cNvSpPr>
          <p:nvPr/>
        </p:nvSpPr>
        <p:spPr bwMode="auto">
          <a:xfrm>
            <a:off x="6702425" y="3378200"/>
            <a:ext cx="755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entury Gothic" pitchFamily="34" charset="0"/>
              </a:defRPr>
            </a:lvl1pPr>
            <a:lvl2pPr marL="742950" indent="-285750" eaLnBrk="0" hangingPunct="0">
              <a:spcBef>
                <a:spcPct val="20000"/>
              </a:spcBef>
              <a:buFont typeface="Arial" pitchFamily="34" charset="0"/>
              <a:buChar char="–"/>
              <a:defRPr sz="2800">
                <a:solidFill>
                  <a:schemeClr val="tx1"/>
                </a:solidFill>
                <a:latin typeface="Century Gothic" pitchFamily="34" charset="0"/>
              </a:defRPr>
            </a:lvl2pPr>
            <a:lvl3pPr marL="1143000" indent="-228600" eaLnBrk="0" hangingPunct="0">
              <a:spcBef>
                <a:spcPct val="20000"/>
              </a:spcBef>
              <a:buFont typeface="Arial" pitchFamily="34" charset="0"/>
              <a:buChar char="•"/>
              <a:defRPr sz="2400">
                <a:solidFill>
                  <a:schemeClr val="tx1"/>
                </a:solidFill>
                <a:latin typeface="Century Gothic" pitchFamily="34" charset="0"/>
              </a:defRPr>
            </a:lvl3pPr>
            <a:lvl4pPr marL="1600200" indent="-228600" eaLnBrk="0" hangingPunct="0">
              <a:spcBef>
                <a:spcPct val="20000"/>
              </a:spcBef>
              <a:buFont typeface="Arial" pitchFamily="34" charset="0"/>
              <a:buChar char="–"/>
              <a:defRPr sz="2000">
                <a:solidFill>
                  <a:schemeClr val="tx1"/>
                </a:solidFill>
                <a:latin typeface="Century Gothic" pitchFamily="34" charset="0"/>
              </a:defRPr>
            </a:lvl4pPr>
            <a:lvl5pPr marL="2057400" indent="-228600" eaLnBrk="0" hangingPunct="0">
              <a:spcBef>
                <a:spcPct val="20000"/>
              </a:spcBef>
              <a:buFont typeface="Arial" pitchFamily="34"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9pPr>
          </a:lstStyle>
          <a:p>
            <a:pPr>
              <a:spcBef>
                <a:spcPct val="0"/>
              </a:spcBef>
              <a:buFontTx/>
              <a:buNone/>
            </a:pPr>
            <a:r>
              <a:rPr lang="de-DE" altLang="de-DE" sz="1400" u="sng">
                <a:latin typeface="Arial" pitchFamily="34" charset="0"/>
              </a:rPr>
              <a:t>Culture</a:t>
            </a:r>
          </a:p>
        </p:txBody>
      </p:sp>
      <p:sp>
        <p:nvSpPr>
          <p:cNvPr id="61474" name="Line 33"/>
          <p:cNvSpPr>
            <a:spLocks noChangeShapeType="1"/>
          </p:cNvSpPr>
          <p:nvPr/>
        </p:nvSpPr>
        <p:spPr bwMode="auto">
          <a:xfrm flipV="1">
            <a:off x="5378450" y="3698875"/>
            <a:ext cx="1409700" cy="7508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1475" name="Foliennummernplatzhalter 1"/>
          <p:cNvSpPr txBox="1">
            <a:spLocks/>
          </p:cNvSpPr>
          <p:nvPr/>
        </p:nvSpPr>
        <p:spPr bwMode="auto">
          <a:xfrm>
            <a:off x="9601200" y="6492876"/>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entury Gothic" pitchFamily="34" charset="0"/>
              </a:defRPr>
            </a:lvl1pPr>
            <a:lvl2pPr marL="742950" indent="-285750" eaLnBrk="0" hangingPunct="0">
              <a:spcBef>
                <a:spcPct val="20000"/>
              </a:spcBef>
              <a:buFont typeface="Arial" pitchFamily="34" charset="0"/>
              <a:buChar char="–"/>
              <a:defRPr sz="2800">
                <a:solidFill>
                  <a:schemeClr val="tx1"/>
                </a:solidFill>
                <a:latin typeface="Century Gothic" pitchFamily="34" charset="0"/>
              </a:defRPr>
            </a:lvl2pPr>
            <a:lvl3pPr marL="1143000" indent="-228600" eaLnBrk="0" hangingPunct="0">
              <a:spcBef>
                <a:spcPct val="20000"/>
              </a:spcBef>
              <a:buFont typeface="Arial" pitchFamily="34" charset="0"/>
              <a:buChar char="•"/>
              <a:defRPr sz="2400">
                <a:solidFill>
                  <a:schemeClr val="tx1"/>
                </a:solidFill>
                <a:latin typeface="Century Gothic" pitchFamily="34" charset="0"/>
              </a:defRPr>
            </a:lvl3pPr>
            <a:lvl4pPr marL="1600200" indent="-228600" eaLnBrk="0" hangingPunct="0">
              <a:spcBef>
                <a:spcPct val="20000"/>
              </a:spcBef>
              <a:buFont typeface="Arial" pitchFamily="34" charset="0"/>
              <a:buChar char="–"/>
              <a:defRPr sz="2000">
                <a:solidFill>
                  <a:schemeClr val="tx1"/>
                </a:solidFill>
                <a:latin typeface="Century Gothic" pitchFamily="34" charset="0"/>
              </a:defRPr>
            </a:lvl4pPr>
            <a:lvl5pPr marL="2057400" indent="-228600" eaLnBrk="0" hangingPunct="0">
              <a:spcBef>
                <a:spcPct val="20000"/>
              </a:spcBef>
              <a:buFont typeface="Arial" pitchFamily="34" charset="0"/>
              <a:buChar char="»"/>
              <a:defRPr sz="2000">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entury Gothic" pitchFamily="34" charset="0"/>
              </a:defRPr>
            </a:lvl9pPr>
          </a:lstStyle>
          <a:p>
            <a:pPr eaLnBrk="1" hangingPunct="1">
              <a:spcBef>
                <a:spcPct val="0"/>
              </a:spcBef>
              <a:buFontTx/>
              <a:buNone/>
            </a:pPr>
            <a:fld id="{21526B49-3556-4D5A-AEDD-5681A1F8AF60}" type="slidenum">
              <a:rPr lang="de-AT" altLang="en-US" sz="1200">
                <a:latin typeface="Arial" pitchFamily="34" charset="0"/>
              </a:rPr>
              <a:pPr eaLnBrk="1" hangingPunct="1">
                <a:spcBef>
                  <a:spcPct val="0"/>
                </a:spcBef>
                <a:buFontTx/>
                <a:buNone/>
              </a:pPr>
              <a:t>5</a:t>
            </a:fld>
            <a:endParaRPr lang="de-AT" altLang="en-US" sz="1200">
              <a:latin typeface="Arial" pitchFamily="34" charset="0"/>
            </a:endParaRPr>
          </a:p>
        </p:txBody>
      </p:sp>
    </p:spTree>
    <p:extLst>
      <p:ext uri="{BB962C8B-B14F-4D97-AF65-F5344CB8AC3E}">
        <p14:creationId xmlns:p14="http://schemas.microsoft.com/office/powerpoint/2010/main" val="805799669"/>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31B7897-860F-438B-8B7B-8951B3A8A37F}"/>
              </a:ext>
            </a:extLst>
          </p:cNvPr>
          <p:cNvSpPr>
            <a:spLocks noGrp="1" noChangeArrowheads="1"/>
          </p:cNvSpPr>
          <p:nvPr>
            <p:ph type="title"/>
          </p:nvPr>
        </p:nvSpPr>
        <p:spPr/>
        <p:txBody>
          <a:bodyPr/>
          <a:lstStyle/>
          <a:p>
            <a:pPr eaLnBrk="1" hangingPunct="1"/>
            <a:r>
              <a:rPr lang="en-GB" altLang="en-US" sz="4000"/>
              <a:t>Soil Functions and the Millennium Ecosystem Assessment</a:t>
            </a:r>
            <a:endParaRPr lang="en-US" altLang="en-US" sz="4000"/>
          </a:p>
        </p:txBody>
      </p:sp>
      <p:pic>
        <p:nvPicPr>
          <p:cNvPr id="37891" name="Picture 3" descr="function vs ecosytem services">
            <a:extLst>
              <a:ext uri="{FF2B5EF4-FFF2-40B4-BE49-F238E27FC236}">
                <a16:creationId xmlns:a16="http://schemas.microsoft.com/office/drawing/2014/main" id="{7B9AD0CA-CF5E-4BA9-8BED-00B3571A6EF4}"/>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7152" t="10262" r="7806" b="10454"/>
          <a:stretch>
            <a:fillRect/>
          </a:stretch>
        </p:blipFill>
        <p:spPr>
          <a:xfrm>
            <a:off x="2711450" y="1600200"/>
            <a:ext cx="6840538" cy="4421188"/>
          </a:xfrm>
          <a:noFill/>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7B26481-C68B-43B5-8C08-D4435DDD6D34}"/>
              </a:ext>
            </a:extLst>
          </p:cNvPr>
          <p:cNvSpPr>
            <a:spLocks noGrp="1" noChangeArrowheads="1"/>
          </p:cNvSpPr>
          <p:nvPr>
            <p:ph type="title"/>
          </p:nvPr>
        </p:nvSpPr>
        <p:spPr/>
        <p:txBody>
          <a:bodyPr/>
          <a:lstStyle/>
          <a:p>
            <a:pPr eaLnBrk="1" hangingPunct="1"/>
            <a:r>
              <a:rPr lang="en-GB" altLang="en-US"/>
              <a:t>The resultant threats to soils</a:t>
            </a:r>
            <a:endParaRPr lang="en-US" altLang="en-US"/>
          </a:p>
        </p:txBody>
      </p:sp>
      <p:sp>
        <p:nvSpPr>
          <p:cNvPr id="46083" name="Rectangle 3">
            <a:extLst>
              <a:ext uri="{FF2B5EF4-FFF2-40B4-BE49-F238E27FC236}">
                <a16:creationId xmlns:a16="http://schemas.microsoft.com/office/drawing/2014/main" id="{22A57460-0627-443F-B971-80F322D67D34}"/>
              </a:ext>
            </a:extLst>
          </p:cNvPr>
          <p:cNvSpPr>
            <a:spLocks noGrp="1" noChangeArrowheads="1"/>
          </p:cNvSpPr>
          <p:nvPr>
            <p:ph type="body" idx="1"/>
          </p:nvPr>
        </p:nvSpPr>
        <p:spPr/>
        <p:txBody>
          <a:bodyPr/>
          <a:lstStyle/>
          <a:p>
            <a:pPr eaLnBrk="1" hangingPunct="1">
              <a:lnSpc>
                <a:spcPct val="90000"/>
              </a:lnSpc>
              <a:buClr>
                <a:schemeClr val="accent2"/>
              </a:buClr>
              <a:buFont typeface="Wingdings" panose="05000000000000000000" pitchFamily="2" charset="2"/>
              <a:buChar char="Ø"/>
            </a:pPr>
            <a:r>
              <a:rPr lang="en-GB" altLang="en-US"/>
              <a:t>Soil Erosion</a:t>
            </a:r>
          </a:p>
          <a:p>
            <a:pPr eaLnBrk="1" hangingPunct="1">
              <a:lnSpc>
                <a:spcPct val="90000"/>
              </a:lnSpc>
              <a:buClr>
                <a:schemeClr val="accent2"/>
              </a:buClr>
              <a:buFont typeface="Wingdings" panose="05000000000000000000" pitchFamily="2" charset="2"/>
              <a:buChar char="Ø"/>
            </a:pPr>
            <a:r>
              <a:rPr lang="en-GB" altLang="en-US"/>
              <a:t>Organic Matter decline</a:t>
            </a:r>
          </a:p>
          <a:p>
            <a:pPr eaLnBrk="1" hangingPunct="1">
              <a:lnSpc>
                <a:spcPct val="90000"/>
              </a:lnSpc>
              <a:buClr>
                <a:schemeClr val="accent2"/>
              </a:buClr>
              <a:buFont typeface="Wingdings" panose="05000000000000000000" pitchFamily="2" charset="2"/>
              <a:buChar char="Ø"/>
            </a:pPr>
            <a:r>
              <a:rPr lang="en-GB" altLang="en-US"/>
              <a:t>Compaction</a:t>
            </a:r>
          </a:p>
          <a:p>
            <a:pPr eaLnBrk="1" hangingPunct="1">
              <a:lnSpc>
                <a:spcPct val="90000"/>
              </a:lnSpc>
              <a:buClr>
                <a:schemeClr val="accent2"/>
              </a:buClr>
              <a:buFont typeface="Wingdings" panose="05000000000000000000" pitchFamily="2" charset="2"/>
              <a:buChar char="Ø"/>
            </a:pPr>
            <a:r>
              <a:rPr lang="en-GB" altLang="en-US"/>
              <a:t>Soil sealing</a:t>
            </a:r>
          </a:p>
          <a:p>
            <a:pPr eaLnBrk="1" hangingPunct="1">
              <a:lnSpc>
                <a:spcPct val="90000"/>
              </a:lnSpc>
              <a:buClr>
                <a:schemeClr val="accent2"/>
              </a:buClr>
              <a:buFont typeface="Wingdings" panose="05000000000000000000" pitchFamily="2" charset="2"/>
              <a:buChar char="Ø"/>
            </a:pPr>
            <a:r>
              <a:rPr lang="en-GB" altLang="en-US"/>
              <a:t>Soil contamination</a:t>
            </a:r>
          </a:p>
          <a:p>
            <a:pPr eaLnBrk="1" hangingPunct="1">
              <a:lnSpc>
                <a:spcPct val="90000"/>
              </a:lnSpc>
              <a:buClr>
                <a:schemeClr val="accent2"/>
              </a:buClr>
              <a:buFont typeface="Wingdings" panose="05000000000000000000" pitchFamily="2" charset="2"/>
              <a:buChar char="Ø"/>
            </a:pPr>
            <a:r>
              <a:rPr lang="en-GB" altLang="en-US"/>
              <a:t>Salinisation</a:t>
            </a:r>
          </a:p>
          <a:p>
            <a:pPr eaLnBrk="1" hangingPunct="1">
              <a:lnSpc>
                <a:spcPct val="90000"/>
              </a:lnSpc>
              <a:buClr>
                <a:schemeClr val="accent2"/>
              </a:buClr>
              <a:buFont typeface="Wingdings" panose="05000000000000000000" pitchFamily="2" charset="2"/>
              <a:buChar char="Ø"/>
            </a:pPr>
            <a:r>
              <a:rPr lang="en-GB" altLang="en-US"/>
              <a:t>landslides</a:t>
            </a:r>
            <a:endParaRPr lang="en-US" altLang="en-US"/>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5" name="Group 2">
            <a:extLst>
              <a:ext uri="{FF2B5EF4-FFF2-40B4-BE49-F238E27FC236}">
                <a16:creationId xmlns:a16="http://schemas.microsoft.com/office/drawing/2014/main" id="{427DADB1-949E-415D-87B0-B15C97E95869}"/>
              </a:ext>
            </a:extLst>
          </p:cNvPr>
          <p:cNvGrpSpPr>
            <a:grpSpLocks/>
          </p:cNvGrpSpPr>
          <p:nvPr/>
        </p:nvGrpSpPr>
        <p:grpSpPr bwMode="auto">
          <a:xfrm>
            <a:off x="1772145" y="453857"/>
            <a:ext cx="8410080" cy="5832643"/>
            <a:chOff x="72" y="-188"/>
            <a:chExt cx="5688" cy="3950"/>
          </a:xfrm>
        </p:grpSpPr>
        <p:sp>
          <p:nvSpPr>
            <p:cNvPr id="6157" name="Rectangle 3">
              <a:extLst>
                <a:ext uri="{FF2B5EF4-FFF2-40B4-BE49-F238E27FC236}">
                  <a16:creationId xmlns:a16="http://schemas.microsoft.com/office/drawing/2014/main" id="{A82E9397-35B2-47B7-A0D1-5FD0E7B777F1}"/>
                </a:ext>
              </a:extLst>
            </p:cNvPr>
            <p:cNvSpPr>
              <a:spLocks noChangeArrowheads="1"/>
            </p:cNvSpPr>
            <p:nvPr/>
          </p:nvSpPr>
          <p:spPr bwMode="auto">
            <a:xfrm>
              <a:off x="72" y="-188"/>
              <a:ext cx="5592"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3200" b="1" dirty="0">
                  <a:solidFill>
                    <a:srgbClr val="FF3300"/>
                  </a:solidFill>
                </a:rPr>
                <a:t>The impact of human activities on soil</a:t>
              </a:r>
              <a:endParaRPr lang="en-GB" altLang="en-US" sz="4400" dirty="0">
                <a:solidFill>
                  <a:schemeClr val="tx2"/>
                </a:solidFill>
              </a:endParaRPr>
            </a:p>
          </p:txBody>
        </p:sp>
        <p:sp>
          <p:nvSpPr>
            <p:cNvPr id="6158" name="Oval 4" descr="30%">
              <a:extLst>
                <a:ext uri="{FF2B5EF4-FFF2-40B4-BE49-F238E27FC236}">
                  <a16:creationId xmlns:a16="http://schemas.microsoft.com/office/drawing/2014/main" id="{3192612F-C292-4463-B44F-390DCE1CE5B2}"/>
                </a:ext>
              </a:extLst>
            </p:cNvPr>
            <p:cNvSpPr>
              <a:spLocks noChangeArrowheads="1"/>
            </p:cNvSpPr>
            <p:nvPr/>
          </p:nvSpPr>
          <p:spPr bwMode="auto">
            <a:xfrm>
              <a:off x="384" y="1303"/>
              <a:ext cx="3798" cy="854"/>
            </a:xfrm>
            <a:prstGeom prst="ellipse">
              <a:avLst/>
            </a:prstGeom>
            <a:pattFill prst="pct30">
              <a:fgClr>
                <a:srgbClr val="C0C0C0"/>
              </a:fgClr>
              <a:bgClr>
                <a:srgbClr val="FFFFFF"/>
              </a:bgClr>
            </a:pattFill>
            <a:ln w="9525">
              <a:solidFill>
                <a:schemeClr val="bg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6146" name="Object 5">
              <a:extLst>
                <a:ext uri="{FF2B5EF4-FFF2-40B4-BE49-F238E27FC236}">
                  <a16:creationId xmlns:a16="http://schemas.microsoft.com/office/drawing/2014/main" id="{451929E0-FD9B-4625-86A8-B6D9D7C66A87}"/>
                </a:ext>
              </a:extLst>
            </p:cNvPr>
            <p:cNvGraphicFramePr>
              <a:graphicFrameLocks noChangeAspect="1"/>
            </p:cNvGraphicFramePr>
            <p:nvPr/>
          </p:nvGraphicFramePr>
          <p:xfrm>
            <a:off x="378" y="2322"/>
            <a:ext cx="649" cy="365"/>
          </p:xfrm>
          <a:graphic>
            <a:graphicData uri="http://schemas.openxmlformats.org/presentationml/2006/ole">
              <mc:AlternateContent xmlns:mc="http://schemas.openxmlformats.org/markup-compatibility/2006">
                <mc:Choice xmlns:v="urn:schemas-microsoft-com:vml" Requires="v">
                  <p:oleObj name="Clip" r:id="rId2" imgW="6659280" imgH="3657240" progId="MS_ClipArt_Gallery.2">
                    <p:embed/>
                  </p:oleObj>
                </mc:Choice>
                <mc:Fallback>
                  <p:oleObj name="Clip" r:id="rId2" imgW="6659280" imgH="3657240" progId="MS_ClipArt_Gallery.2">
                    <p:embed/>
                    <p:pic>
                      <p:nvPicPr>
                        <p:cNvPr id="6146" name="Object 5">
                          <a:extLst>
                            <a:ext uri="{FF2B5EF4-FFF2-40B4-BE49-F238E27FC236}">
                              <a16:creationId xmlns:a16="http://schemas.microsoft.com/office/drawing/2014/main" id="{451929E0-FD9B-4625-86A8-B6D9D7C66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 y="2322"/>
                          <a:ext cx="649"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6">
              <a:extLst>
                <a:ext uri="{FF2B5EF4-FFF2-40B4-BE49-F238E27FC236}">
                  <a16:creationId xmlns:a16="http://schemas.microsoft.com/office/drawing/2014/main" id="{E8EB5AC9-FF21-44C1-87D2-E506616E83DA}"/>
                </a:ext>
              </a:extLst>
            </p:cNvPr>
            <p:cNvGraphicFramePr>
              <a:graphicFrameLocks noChangeAspect="1"/>
            </p:cNvGraphicFramePr>
            <p:nvPr/>
          </p:nvGraphicFramePr>
          <p:xfrm>
            <a:off x="1028" y="2460"/>
            <a:ext cx="324" cy="223"/>
          </p:xfrm>
          <a:graphic>
            <a:graphicData uri="http://schemas.openxmlformats.org/presentationml/2006/ole">
              <mc:AlternateContent xmlns:mc="http://schemas.openxmlformats.org/markup-compatibility/2006">
                <mc:Choice xmlns:v="urn:schemas-microsoft-com:vml" Requires="v">
                  <p:oleObj name="Clip" r:id="rId4" imgW="873000" imgH="588600" progId="MS_ClipArt_Gallery.2">
                    <p:embed/>
                  </p:oleObj>
                </mc:Choice>
                <mc:Fallback>
                  <p:oleObj name="Clip" r:id="rId4" imgW="873000" imgH="588600" progId="MS_ClipArt_Gallery.2">
                    <p:embed/>
                    <p:pic>
                      <p:nvPicPr>
                        <p:cNvPr id="6147" name="Object 6">
                          <a:extLst>
                            <a:ext uri="{FF2B5EF4-FFF2-40B4-BE49-F238E27FC236}">
                              <a16:creationId xmlns:a16="http://schemas.microsoft.com/office/drawing/2014/main" id="{E8EB5AC9-FF21-44C1-87D2-E506616E83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 y="2460"/>
                          <a:ext cx="324"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9" name="Line 7">
              <a:extLst>
                <a:ext uri="{FF2B5EF4-FFF2-40B4-BE49-F238E27FC236}">
                  <a16:creationId xmlns:a16="http://schemas.microsoft.com/office/drawing/2014/main" id="{BE017B42-70AB-4F5F-AD9F-292A19CD4C2C}"/>
                </a:ext>
              </a:extLst>
            </p:cNvPr>
            <p:cNvSpPr>
              <a:spLocks noChangeShapeType="1"/>
            </p:cNvSpPr>
            <p:nvPr/>
          </p:nvSpPr>
          <p:spPr bwMode="auto">
            <a:xfrm>
              <a:off x="378" y="2697"/>
              <a:ext cx="13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160" name="Line 8">
              <a:extLst>
                <a:ext uri="{FF2B5EF4-FFF2-40B4-BE49-F238E27FC236}">
                  <a16:creationId xmlns:a16="http://schemas.microsoft.com/office/drawing/2014/main" id="{3DB9E26A-2DCC-4C90-9554-9E95CEEC1BD7}"/>
                </a:ext>
              </a:extLst>
            </p:cNvPr>
            <p:cNvSpPr>
              <a:spLocks noChangeShapeType="1"/>
            </p:cNvSpPr>
            <p:nvPr/>
          </p:nvSpPr>
          <p:spPr bwMode="auto">
            <a:xfrm flipV="1">
              <a:off x="1770" y="2460"/>
              <a:ext cx="835" cy="2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161" name="Line 9">
              <a:extLst>
                <a:ext uri="{FF2B5EF4-FFF2-40B4-BE49-F238E27FC236}">
                  <a16:creationId xmlns:a16="http://schemas.microsoft.com/office/drawing/2014/main" id="{3280D49F-2A64-4C24-9666-730AB8610ACF}"/>
                </a:ext>
              </a:extLst>
            </p:cNvPr>
            <p:cNvSpPr>
              <a:spLocks noChangeShapeType="1"/>
            </p:cNvSpPr>
            <p:nvPr/>
          </p:nvSpPr>
          <p:spPr bwMode="auto">
            <a:xfrm flipV="1">
              <a:off x="2605" y="2365"/>
              <a:ext cx="928" cy="9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162" name="Line 10">
              <a:extLst>
                <a:ext uri="{FF2B5EF4-FFF2-40B4-BE49-F238E27FC236}">
                  <a16:creationId xmlns:a16="http://schemas.microsoft.com/office/drawing/2014/main" id="{FA1AD732-033B-4649-A509-ECEC3E6568BA}"/>
                </a:ext>
              </a:extLst>
            </p:cNvPr>
            <p:cNvSpPr>
              <a:spLocks noChangeShapeType="1"/>
            </p:cNvSpPr>
            <p:nvPr/>
          </p:nvSpPr>
          <p:spPr bwMode="auto">
            <a:xfrm flipV="1">
              <a:off x="3533" y="2033"/>
              <a:ext cx="742" cy="3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163" name="Line 11">
              <a:extLst>
                <a:ext uri="{FF2B5EF4-FFF2-40B4-BE49-F238E27FC236}">
                  <a16:creationId xmlns:a16="http://schemas.microsoft.com/office/drawing/2014/main" id="{55BCA5B4-0395-45AE-A4FE-2DB0E19B9AE6}"/>
                </a:ext>
              </a:extLst>
            </p:cNvPr>
            <p:cNvSpPr>
              <a:spLocks noChangeShapeType="1"/>
            </p:cNvSpPr>
            <p:nvPr/>
          </p:nvSpPr>
          <p:spPr bwMode="auto">
            <a:xfrm>
              <a:off x="4739" y="1890"/>
              <a:ext cx="27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164" name="Line 12">
              <a:extLst>
                <a:ext uri="{FF2B5EF4-FFF2-40B4-BE49-F238E27FC236}">
                  <a16:creationId xmlns:a16="http://schemas.microsoft.com/office/drawing/2014/main" id="{E6BE398A-D18A-4004-B07B-75E037191EDD}"/>
                </a:ext>
              </a:extLst>
            </p:cNvPr>
            <p:cNvSpPr>
              <a:spLocks noChangeShapeType="1"/>
            </p:cNvSpPr>
            <p:nvPr/>
          </p:nvSpPr>
          <p:spPr bwMode="auto">
            <a:xfrm>
              <a:off x="5018" y="1890"/>
              <a:ext cx="0" cy="14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165" name="Line 13">
              <a:extLst>
                <a:ext uri="{FF2B5EF4-FFF2-40B4-BE49-F238E27FC236}">
                  <a16:creationId xmlns:a16="http://schemas.microsoft.com/office/drawing/2014/main" id="{FD62DF34-D3D5-4A5F-BD34-56173DBD4495}"/>
                </a:ext>
              </a:extLst>
            </p:cNvPr>
            <p:cNvSpPr>
              <a:spLocks noChangeShapeType="1"/>
            </p:cNvSpPr>
            <p:nvPr/>
          </p:nvSpPr>
          <p:spPr bwMode="auto">
            <a:xfrm>
              <a:off x="5018" y="2033"/>
              <a:ext cx="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166" name="Line 14">
              <a:extLst>
                <a:ext uri="{FF2B5EF4-FFF2-40B4-BE49-F238E27FC236}">
                  <a16:creationId xmlns:a16="http://schemas.microsoft.com/office/drawing/2014/main" id="{1013EE1D-AA36-4806-9FA8-34D786080491}"/>
                </a:ext>
              </a:extLst>
            </p:cNvPr>
            <p:cNvSpPr>
              <a:spLocks noChangeShapeType="1"/>
            </p:cNvSpPr>
            <p:nvPr/>
          </p:nvSpPr>
          <p:spPr bwMode="auto">
            <a:xfrm>
              <a:off x="5110" y="2033"/>
              <a:ext cx="140" cy="14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167" name="Line 15">
              <a:extLst>
                <a:ext uri="{FF2B5EF4-FFF2-40B4-BE49-F238E27FC236}">
                  <a16:creationId xmlns:a16="http://schemas.microsoft.com/office/drawing/2014/main" id="{A95F0E13-4166-44D4-8E82-E9CA2B4163F9}"/>
                </a:ext>
              </a:extLst>
            </p:cNvPr>
            <p:cNvSpPr>
              <a:spLocks noChangeShapeType="1"/>
            </p:cNvSpPr>
            <p:nvPr/>
          </p:nvSpPr>
          <p:spPr bwMode="auto">
            <a:xfrm>
              <a:off x="5250" y="2175"/>
              <a:ext cx="46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aphicFrame>
          <p:nvGraphicFramePr>
            <p:cNvPr id="6148" name="Object 16">
              <a:extLst>
                <a:ext uri="{FF2B5EF4-FFF2-40B4-BE49-F238E27FC236}">
                  <a16:creationId xmlns:a16="http://schemas.microsoft.com/office/drawing/2014/main" id="{07611965-E5E3-432B-A1E6-B46BEC4060B9}"/>
                </a:ext>
              </a:extLst>
            </p:cNvPr>
            <p:cNvGraphicFramePr>
              <a:graphicFrameLocks noChangeAspect="1"/>
            </p:cNvGraphicFramePr>
            <p:nvPr/>
          </p:nvGraphicFramePr>
          <p:xfrm>
            <a:off x="4538" y="704"/>
            <a:ext cx="433" cy="439"/>
          </p:xfrm>
          <a:graphic>
            <a:graphicData uri="http://schemas.openxmlformats.org/presentationml/2006/ole">
              <mc:AlternateContent xmlns:mc="http://schemas.openxmlformats.org/markup-compatibility/2006">
                <mc:Choice xmlns:v="urn:schemas-microsoft-com:vml" Requires="v">
                  <p:oleObj name="Clip" r:id="rId6" imgW="712080" imgH="705960" progId="MS_ClipArt_Gallery.2">
                    <p:embed/>
                  </p:oleObj>
                </mc:Choice>
                <mc:Fallback>
                  <p:oleObj name="Clip" r:id="rId6" imgW="712080" imgH="705960" progId="MS_ClipArt_Gallery.2">
                    <p:embed/>
                    <p:pic>
                      <p:nvPicPr>
                        <p:cNvPr id="6148" name="Object 16">
                          <a:extLst>
                            <a:ext uri="{FF2B5EF4-FFF2-40B4-BE49-F238E27FC236}">
                              <a16:creationId xmlns:a16="http://schemas.microsoft.com/office/drawing/2014/main" id="{07611965-E5E3-432B-A1E6-B46BEC4060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8" y="704"/>
                          <a:ext cx="433" cy="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8" name="Line 17">
              <a:extLst>
                <a:ext uri="{FF2B5EF4-FFF2-40B4-BE49-F238E27FC236}">
                  <a16:creationId xmlns:a16="http://schemas.microsoft.com/office/drawing/2014/main" id="{6CC0491B-548C-4553-986B-5B78808FE9DF}"/>
                </a:ext>
              </a:extLst>
            </p:cNvPr>
            <p:cNvSpPr>
              <a:spLocks noChangeShapeType="1"/>
            </p:cNvSpPr>
            <p:nvPr/>
          </p:nvSpPr>
          <p:spPr bwMode="auto">
            <a:xfrm flipH="1">
              <a:off x="4368" y="1463"/>
              <a:ext cx="93" cy="42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169" name="Line 18">
              <a:extLst>
                <a:ext uri="{FF2B5EF4-FFF2-40B4-BE49-F238E27FC236}">
                  <a16:creationId xmlns:a16="http://schemas.microsoft.com/office/drawing/2014/main" id="{F341662A-09CC-43C0-9D4E-9E3C05B27AD4}"/>
                </a:ext>
              </a:extLst>
            </p:cNvPr>
            <p:cNvSpPr>
              <a:spLocks noChangeShapeType="1"/>
            </p:cNvSpPr>
            <p:nvPr/>
          </p:nvSpPr>
          <p:spPr bwMode="auto">
            <a:xfrm flipH="1">
              <a:off x="4600" y="1653"/>
              <a:ext cx="139" cy="19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170" name="Line 19">
              <a:extLst>
                <a:ext uri="{FF2B5EF4-FFF2-40B4-BE49-F238E27FC236}">
                  <a16:creationId xmlns:a16="http://schemas.microsoft.com/office/drawing/2014/main" id="{01D533B7-ABB5-4F3B-81CE-8995E1C27473}"/>
                </a:ext>
              </a:extLst>
            </p:cNvPr>
            <p:cNvSpPr>
              <a:spLocks noChangeShapeType="1"/>
            </p:cNvSpPr>
            <p:nvPr/>
          </p:nvSpPr>
          <p:spPr bwMode="auto">
            <a:xfrm flipV="1">
              <a:off x="4739" y="1606"/>
              <a:ext cx="186" cy="4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171" name="Text Box 20">
              <a:extLst>
                <a:ext uri="{FF2B5EF4-FFF2-40B4-BE49-F238E27FC236}">
                  <a16:creationId xmlns:a16="http://schemas.microsoft.com/office/drawing/2014/main" id="{EB41137D-D596-4545-9BC3-B7D768094488}"/>
                </a:ext>
              </a:extLst>
            </p:cNvPr>
            <p:cNvSpPr txBox="1">
              <a:spLocks noChangeArrowheads="1"/>
            </p:cNvSpPr>
            <p:nvPr/>
          </p:nvSpPr>
          <p:spPr bwMode="auto">
            <a:xfrm>
              <a:off x="368" y="2927"/>
              <a:ext cx="98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t>Blocking of soil functions important to the ecology of the landscape</a:t>
              </a:r>
            </a:p>
            <a:p>
              <a:endParaRPr lang="en-US" altLang="en-US" sz="1000" b="1"/>
            </a:p>
            <a:p>
              <a:r>
                <a:rPr lang="en-US" altLang="en-US" sz="1000" b="1"/>
                <a:t>Destruction of soil</a:t>
              </a:r>
              <a:endParaRPr lang="en-US" altLang="en-US" b="1"/>
            </a:p>
          </p:txBody>
        </p:sp>
        <p:sp>
          <p:nvSpPr>
            <p:cNvPr id="6172" name="Line 21">
              <a:extLst>
                <a:ext uri="{FF2B5EF4-FFF2-40B4-BE49-F238E27FC236}">
                  <a16:creationId xmlns:a16="http://schemas.microsoft.com/office/drawing/2014/main" id="{AE5B1B61-E6FB-4A44-9FBB-95F400B79AFB}"/>
                </a:ext>
              </a:extLst>
            </p:cNvPr>
            <p:cNvSpPr>
              <a:spLocks noChangeShapeType="1"/>
            </p:cNvSpPr>
            <p:nvPr/>
          </p:nvSpPr>
          <p:spPr bwMode="auto">
            <a:xfrm>
              <a:off x="1352" y="2792"/>
              <a:ext cx="0" cy="712"/>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173" name="Text Box 22">
              <a:extLst>
                <a:ext uri="{FF2B5EF4-FFF2-40B4-BE49-F238E27FC236}">
                  <a16:creationId xmlns:a16="http://schemas.microsoft.com/office/drawing/2014/main" id="{11E33FB9-46D2-485D-89A6-D51193CD574F}"/>
                </a:ext>
              </a:extLst>
            </p:cNvPr>
            <p:cNvSpPr txBox="1">
              <a:spLocks noChangeArrowheads="1"/>
            </p:cNvSpPr>
            <p:nvPr/>
          </p:nvSpPr>
          <p:spPr bwMode="auto">
            <a:xfrm>
              <a:off x="1352" y="2935"/>
              <a:ext cx="706"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t>Gradual destruction of soils</a:t>
              </a:r>
            </a:p>
            <a:p>
              <a:endParaRPr lang="en-US" altLang="en-US" sz="1000" b="1"/>
            </a:p>
            <a:p>
              <a:r>
                <a:rPr lang="en-US" altLang="en-US" sz="1000" b="1"/>
                <a:t>Reduction in soil fertility</a:t>
              </a:r>
              <a:endParaRPr lang="en-US" altLang="en-US" b="1"/>
            </a:p>
          </p:txBody>
        </p:sp>
        <p:sp>
          <p:nvSpPr>
            <p:cNvPr id="6174" name="Line 23">
              <a:extLst>
                <a:ext uri="{FF2B5EF4-FFF2-40B4-BE49-F238E27FC236}">
                  <a16:creationId xmlns:a16="http://schemas.microsoft.com/office/drawing/2014/main" id="{CB90F634-35D2-4F87-A0C4-71E18742C770}"/>
                </a:ext>
              </a:extLst>
            </p:cNvPr>
            <p:cNvSpPr>
              <a:spLocks noChangeShapeType="1"/>
            </p:cNvSpPr>
            <p:nvPr/>
          </p:nvSpPr>
          <p:spPr bwMode="auto">
            <a:xfrm>
              <a:off x="2002" y="2792"/>
              <a:ext cx="0" cy="712"/>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175" name="Line 24">
              <a:extLst>
                <a:ext uri="{FF2B5EF4-FFF2-40B4-BE49-F238E27FC236}">
                  <a16:creationId xmlns:a16="http://schemas.microsoft.com/office/drawing/2014/main" id="{A2FE2C11-D101-4687-8E99-9CEA06EE29CD}"/>
                </a:ext>
              </a:extLst>
            </p:cNvPr>
            <p:cNvSpPr>
              <a:spLocks noChangeShapeType="1"/>
            </p:cNvSpPr>
            <p:nvPr/>
          </p:nvSpPr>
          <p:spPr bwMode="auto">
            <a:xfrm flipH="1">
              <a:off x="2002" y="2460"/>
              <a:ext cx="417" cy="14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176" name="Text Box 25">
              <a:extLst>
                <a:ext uri="{FF2B5EF4-FFF2-40B4-BE49-F238E27FC236}">
                  <a16:creationId xmlns:a16="http://schemas.microsoft.com/office/drawing/2014/main" id="{8E7FD5F2-5E43-4DB5-868C-2E11DA45CB0A}"/>
                </a:ext>
              </a:extLst>
            </p:cNvPr>
            <p:cNvSpPr txBox="1">
              <a:spLocks noChangeArrowheads="1"/>
            </p:cNvSpPr>
            <p:nvPr/>
          </p:nvSpPr>
          <p:spPr bwMode="auto">
            <a:xfrm rot="-923824">
              <a:off x="2004" y="2320"/>
              <a:ext cx="71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FF3300"/>
                  </a:solidFill>
                </a:rPr>
                <a:t>Soil erosion</a:t>
              </a:r>
              <a:endParaRPr lang="en-US" altLang="en-US" sz="1200" b="1">
                <a:solidFill>
                  <a:srgbClr val="FF3300"/>
                </a:solidFill>
              </a:endParaRPr>
            </a:p>
          </p:txBody>
        </p:sp>
        <p:sp>
          <p:nvSpPr>
            <p:cNvPr id="6177" name="Text Box 26">
              <a:extLst>
                <a:ext uri="{FF2B5EF4-FFF2-40B4-BE49-F238E27FC236}">
                  <a16:creationId xmlns:a16="http://schemas.microsoft.com/office/drawing/2014/main" id="{6F343ED4-9492-4989-A205-5F082510CC4A}"/>
                </a:ext>
              </a:extLst>
            </p:cNvPr>
            <p:cNvSpPr txBox="1">
              <a:spLocks noChangeArrowheads="1"/>
            </p:cNvSpPr>
            <p:nvPr/>
          </p:nvSpPr>
          <p:spPr bwMode="auto">
            <a:xfrm>
              <a:off x="4229" y="1178"/>
              <a:ext cx="84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t>Manures and fertilisers</a:t>
              </a:r>
            </a:p>
          </p:txBody>
        </p:sp>
        <p:sp>
          <p:nvSpPr>
            <p:cNvPr id="6178" name="Text Box 27">
              <a:extLst>
                <a:ext uri="{FF2B5EF4-FFF2-40B4-BE49-F238E27FC236}">
                  <a16:creationId xmlns:a16="http://schemas.microsoft.com/office/drawing/2014/main" id="{724403C0-C49B-4E48-8E96-4452517742EF}"/>
                </a:ext>
              </a:extLst>
            </p:cNvPr>
            <p:cNvSpPr txBox="1">
              <a:spLocks noChangeArrowheads="1"/>
            </p:cNvSpPr>
            <p:nvPr/>
          </p:nvSpPr>
          <p:spPr bwMode="auto">
            <a:xfrm>
              <a:off x="4915" y="1416"/>
              <a:ext cx="65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t>Sewage sludge</a:t>
              </a:r>
            </a:p>
          </p:txBody>
        </p:sp>
        <p:sp>
          <p:nvSpPr>
            <p:cNvPr id="6179" name="Text Box 28">
              <a:extLst>
                <a:ext uri="{FF2B5EF4-FFF2-40B4-BE49-F238E27FC236}">
                  <a16:creationId xmlns:a16="http://schemas.microsoft.com/office/drawing/2014/main" id="{1FD63100-61CB-4209-B4F2-53753D0C59BF}"/>
                </a:ext>
              </a:extLst>
            </p:cNvPr>
            <p:cNvSpPr txBox="1">
              <a:spLocks noChangeArrowheads="1"/>
            </p:cNvSpPr>
            <p:nvPr/>
          </p:nvSpPr>
          <p:spPr bwMode="auto">
            <a:xfrm>
              <a:off x="5088" y="2160"/>
              <a:ext cx="67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t>Gravel extraction</a:t>
              </a:r>
              <a:endParaRPr lang="en-US" altLang="en-US" sz="1200" b="1"/>
            </a:p>
          </p:txBody>
        </p:sp>
        <p:graphicFrame>
          <p:nvGraphicFramePr>
            <p:cNvPr id="6149" name="Object 29">
              <a:extLst>
                <a:ext uri="{FF2B5EF4-FFF2-40B4-BE49-F238E27FC236}">
                  <a16:creationId xmlns:a16="http://schemas.microsoft.com/office/drawing/2014/main" id="{78A003C4-56D4-4273-8B1C-58AA3398D0F2}"/>
                </a:ext>
              </a:extLst>
            </p:cNvPr>
            <p:cNvGraphicFramePr>
              <a:graphicFrameLocks noChangeAspect="1"/>
            </p:cNvGraphicFramePr>
            <p:nvPr/>
          </p:nvGraphicFramePr>
          <p:xfrm>
            <a:off x="2837" y="2128"/>
            <a:ext cx="465" cy="280"/>
          </p:xfrm>
          <a:graphic>
            <a:graphicData uri="http://schemas.openxmlformats.org/presentationml/2006/ole">
              <mc:AlternateContent xmlns:mc="http://schemas.openxmlformats.org/markup-compatibility/2006">
                <mc:Choice xmlns:v="urn:schemas-microsoft-com:vml" Requires="v">
                  <p:oleObj name="Clip" r:id="rId8" imgW="4282560" imgH="2530080" progId="MS_ClipArt_Gallery.2">
                    <p:embed/>
                  </p:oleObj>
                </mc:Choice>
                <mc:Fallback>
                  <p:oleObj name="Clip" r:id="rId8" imgW="4282560" imgH="2530080" progId="MS_ClipArt_Gallery.2">
                    <p:embed/>
                    <p:pic>
                      <p:nvPicPr>
                        <p:cNvPr id="6149" name="Object 29">
                          <a:extLst>
                            <a:ext uri="{FF2B5EF4-FFF2-40B4-BE49-F238E27FC236}">
                              <a16:creationId xmlns:a16="http://schemas.microsoft.com/office/drawing/2014/main" id="{78A003C4-56D4-4273-8B1C-58AA3398D0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7" y="2128"/>
                          <a:ext cx="465" cy="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0" name="Object 30">
              <a:extLst>
                <a:ext uri="{FF2B5EF4-FFF2-40B4-BE49-F238E27FC236}">
                  <a16:creationId xmlns:a16="http://schemas.microsoft.com/office/drawing/2014/main" id="{DE5F6E6A-B1D9-4F4F-BC07-363A91CE0645}"/>
                </a:ext>
              </a:extLst>
            </p:cNvPr>
            <p:cNvGraphicFramePr>
              <a:graphicFrameLocks noChangeAspect="1"/>
            </p:cNvGraphicFramePr>
            <p:nvPr/>
          </p:nvGraphicFramePr>
          <p:xfrm>
            <a:off x="2049" y="799"/>
            <a:ext cx="462" cy="304"/>
          </p:xfrm>
          <a:graphic>
            <a:graphicData uri="http://schemas.openxmlformats.org/presentationml/2006/ole">
              <mc:AlternateContent xmlns:mc="http://schemas.openxmlformats.org/markup-compatibility/2006">
                <mc:Choice xmlns:v="urn:schemas-microsoft-com:vml" Requires="v">
                  <p:oleObj name="Clip" r:id="rId10" imgW="1087200" imgH="699480" progId="MS_ClipArt_Gallery.2">
                    <p:embed/>
                  </p:oleObj>
                </mc:Choice>
                <mc:Fallback>
                  <p:oleObj name="Clip" r:id="rId10" imgW="1087200" imgH="699480" progId="MS_ClipArt_Gallery.2">
                    <p:embed/>
                    <p:pic>
                      <p:nvPicPr>
                        <p:cNvPr id="6150" name="Object 30">
                          <a:extLst>
                            <a:ext uri="{FF2B5EF4-FFF2-40B4-BE49-F238E27FC236}">
                              <a16:creationId xmlns:a16="http://schemas.microsoft.com/office/drawing/2014/main" id="{DE5F6E6A-B1D9-4F4F-BC07-363A91CE064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49" y="799"/>
                          <a:ext cx="462" cy="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1" name="Object 31">
              <a:extLst>
                <a:ext uri="{FF2B5EF4-FFF2-40B4-BE49-F238E27FC236}">
                  <a16:creationId xmlns:a16="http://schemas.microsoft.com/office/drawing/2014/main" id="{81D08A24-555E-4D10-BD4E-CC2B0D37FE51}"/>
                </a:ext>
              </a:extLst>
            </p:cNvPr>
            <p:cNvGraphicFramePr>
              <a:graphicFrameLocks noChangeAspect="1"/>
            </p:cNvGraphicFramePr>
            <p:nvPr/>
          </p:nvGraphicFramePr>
          <p:xfrm>
            <a:off x="3349" y="796"/>
            <a:ext cx="462" cy="304"/>
          </p:xfrm>
          <a:graphic>
            <a:graphicData uri="http://schemas.openxmlformats.org/presentationml/2006/ole">
              <mc:AlternateContent xmlns:mc="http://schemas.openxmlformats.org/markup-compatibility/2006">
                <mc:Choice xmlns:v="urn:schemas-microsoft-com:vml" Requires="v">
                  <p:oleObj name="Clip" r:id="rId12" imgW="1087200" imgH="699480" progId="MS_ClipArt_Gallery.2">
                    <p:embed/>
                  </p:oleObj>
                </mc:Choice>
                <mc:Fallback>
                  <p:oleObj name="Clip" r:id="rId12" imgW="1087200" imgH="699480" progId="MS_ClipArt_Gallery.2">
                    <p:embed/>
                    <p:pic>
                      <p:nvPicPr>
                        <p:cNvPr id="6151" name="Object 31">
                          <a:extLst>
                            <a:ext uri="{FF2B5EF4-FFF2-40B4-BE49-F238E27FC236}">
                              <a16:creationId xmlns:a16="http://schemas.microsoft.com/office/drawing/2014/main" id="{81D08A24-555E-4D10-BD4E-CC2B0D37FE5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49" y="796"/>
                          <a:ext cx="462" cy="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2" name="Object 32">
              <a:extLst>
                <a:ext uri="{FF2B5EF4-FFF2-40B4-BE49-F238E27FC236}">
                  <a16:creationId xmlns:a16="http://schemas.microsoft.com/office/drawing/2014/main" id="{B89C0FA1-D058-44B9-BF49-4F21DBE532F8}"/>
                </a:ext>
              </a:extLst>
            </p:cNvPr>
            <p:cNvGraphicFramePr>
              <a:graphicFrameLocks noChangeAspect="1"/>
            </p:cNvGraphicFramePr>
            <p:nvPr/>
          </p:nvGraphicFramePr>
          <p:xfrm>
            <a:off x="574" y="894"/>
            <a:ext cx="548" cy="569"/>
          </p:xfrm>
          <a:graphic>
            <a:graphicData uri="http://schemas.openxmlformats.org/presentationml/2006/ole">
              <mc:AlternateContent xmlns:mc="http://schemas.openxmlformats.org/markup-compatibility/2006">
                <mc:Choice xmlns:v="urn:schemas-microsoft-com:vml" Requires="v">
                  <p:oleObj name="Clip" r:id="rId13" imgW="1180800" imgH="1200240" progId="MS_ClipArt_Gallery.2">
                    <p:embed/>
                  </p:oleObj>
                </mc:Choice>
                <mc:Fallback>
                  <p:oleObj name="Clip" r:id="rId13" imgW="1180800" imgH="1200240" progId="MS_ClipArt_Gallery.2">
                    <p:embed/>
                    <p:pic>
                      <p:nvPicPr>
                        <p:cNvPr id="6152" name="Object 32">
                          <a:extLst>
                            <a:ext uri="{FF2B5EF4-FFF2-40B4-BE49-F238E27FC236}">
                              <a16:creationId xmlns:a16="http://schemas.microsoft.com/office/drawing/2014/main" id="{B89C0FA1-D058-44B9-BF49-4F21DBE532F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4" y="894"/>
                          <a:ext cx="548" cy="5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80" name="Text Box 33">
              <a:extLst>
                <a:ext uri="{FF2B5EF4-FFF2-40B4-BE49-F238E27FC236}">
                  <a16:creationId xmlns:a16="http://schemas.microsoft.com/office/drawing/2014/main" id="{C48C0CCA-D92D-4877-BB22-24F33C78C87D}"/>
                </a:ext>
              </a:extLst>
            </p:cNvPr>
            <p:cNvSpPr txBox="1">
              <a:spLocks noChangeArrowheads="1"/>
            </p:cNvSpPr>
            <p:nvPr/>
          </p:nvSpPr>
          <p:spPr bwMode="auto">
            <a:xfrm>
              <a:off x="2736" y="2469"/>
              <a:ext cx="80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FF3300"/>
                  </a:solidFill>
                </a:rPr>
                <a:t>Compaction</a:t>
              </a:r>
            </a:p>
          </p:txBody>
        </p:sp>
        <p:sp>
          <p:nvSpPr>
            <p:cNvPr id="6181" name="Text Box 34">
              <a:extLst>
                <a:ext uri="{FF2B5EF4-FFF2-40B4-BE49-F238E27FC236}">
                  <a16:creationId xmlns:a16="http://schemas.microsoft.com/office/drawing/2014/main" id="{0D4FD1BF-C7EB-402E-8A41-42B0D2437970}"/>
                </a:ext>
              </a:extLst>
            </p:cNvPr>
            <p:cNvSpPr txBox="1">
              <a:spLocks noChangeArrowheads="1"/>
            </p:cNvSpPr>
            <p:nvPr/>
          </p:nvSpPr>
          <p:spPr bwMode="auto">
            <a:xfrm>
              <a:off x="1352" y="2317"/>
              <a:ext cx="69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t>Gradual disappearance of farms</a:t>
              </a:r>
            </a:p>
          </p:txBody>
        </p:sp>
        <p:sp>
          <p:nvSpPr>
            <p:cNvPr id="6182" name="Text Box 35">
              <a:extLst>
                <a:ext uri="{FF2B5EF4-FFF2-40B4-BE49-F238E27FC236}">
                  <a16:creationId xmlns:a16="http://schemas.microsoft.com/office/drawing/2014/main" id="{2E30588B-A9DD-46CF-8C82-CECFE9B4EF56}"/>
                </a:ext>
              </a:extLst>
            </p:cNvPr>
            <p:cNvSpPr txBox="1">
              <a:spLocks noChangeArrowheads="1"/>
            </p:cNvSpPr>
            <p:nvPr/>
          </p:nvSpPr>
          <p:spPr bwMode="auto">
            <a:xfrm>
              <a:off x="3533" y="1606"/>
              <a:ext cx="79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Pesticides &amp; herbicides</a:t>
              </a:r>
              <a:endParaRPr lang="en-US" altLang="en-US" sz="1200" b="1"/>
            </a:p>
          </p:txBody>
        </p:sp>
        <p:sp>
          <p:nvSpPr>
            <p:cNvPr id="6183" name="Line 36">
              <a:extLst>
                <a:ext uri="{FF2B5EF4-FFF2-40B4-BE49-F238E27FC236}">
                  <a16:creationId xmlns:a16="http://schemas.microsoft.com/office/drawing/2014/main" id="{776C8BAD-DA21-4240-A5CF-74CF5A594370}"/>
                </a:ext>
              </a:extLst>
            </p:cNvPr>
            <p:cNvSpPr>
              <a:spLocks noChangeShapeType="1"/>
            </p:cNvSpPr>
            <p:nvPr/>
          </p:nvSpPr>
          <p:spPr bwMode="auto">
            <a:xfrm>
              <a:off x="4925" y="2745"/>
              <a:ext cx="0" cy="711"/>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184" name="Text Box 37">
              <a:extLst>
                <a:ext uri="{FF2B5EF4-FFF2-40B4-BE49-F238E27FC236}">
                  <a16:creationId xmlns:a16="http://schemas.microsoft.com/office/drawing/2014/main" id="{F650E982-D1F9-4301-8831-40C67CD47B65}"/>
                </a:ext>
              </a:extLst>
            </p:cNvPr>
            <p:cNvSpPr txBox="1">
              <a:spLocks noChangeArrowheads="1"/>
            </p:cNvSpPr>
            <p:nvPr/>
          </p:nvSpPr>
          <p:spPr bwMode="auto">
            <a:xfrm>
              <a:off x="4925" y="2934"/>
              <a:ext cx="7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t>Destruction of soil</a:t>
              </a:r>
              <a:endParaRPr lang="en-US" altLang="en-US" b="1"/>
            </a:p>
          </p:txBody>
        </p:sp>
        <p:sp>
          <p:nvSpPr>
            <p:cNvPr id="6185" name="Line 38">
              <a:extLst>
                <a:ext uri="{FF2B5EF4-FFF2-40B4-BE49-F238E27FC236}">
                  <a16:creationId xmlns:a16="http://schemas.microsoft.com/office/drawing/2014/main" id="{0873B2E4-5C4A-41E3-BC70-FAA60C727A50}"/>
                </a:ext>
              </a:extLst>
            </p:cNvPr>
            <p:cNvSpPr>
              <a:spLocks noChangeShapeType="1"/>
            </p:cNvSpPr>
            <p:nvPr/>
          </p:nvSpPr>
          <p:spPr bwMode="auto">
            <a:xfrm>
              <a:off x="2744" y="2792"/>
              <a:ext cx="0" cy="712"/>
            </a:xfrm>
            <a:prstGeom prst="line">
              <a:avLst/>
            </a:prstGeom>
            <a:noFill/>
            <a:ln w="28575">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186" name="Text Box 39">
              <a:extLst>
                <a:ext uri="{FF2B5EF4-FFF2-40B4-BE49-F238E27FC236}">
                  <a16:creationId xmlns:a16="http://schemas.microsoft.com/office/drawing/2014/main" id="{959AA94C-2719-403C-9D2D-6B50DC1461E9}"/>
                </a:ext>
              </a:extLst>
            </p:cNvPr>
            <p:cNvSpPr txBox="1">
              <a:spLocks noChangeArrowheads="1"/>
            </p:cNvSpPr>
            <p:nvPr/>
          </p:nvSpPr>
          <p:spPr bwMode="auto">
            <a:xfrm>
              <a:off x="2094" y="2936"/>
              <a:ext cx="696"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t>Changes in the structure of soils</a:t>
              </a:r>
            </a:p>
            <a:p>
              <a:endParaRPr lang="en-US" altLang="en-US" sz="1000" b="1"/>
            </a:p>
            <a:p>
              <a:r>
                <a:rPr lang="en-US" altLang="en-US" sz="1000" b="1"/>
                <a:t>Reduction in soil fertility</a:t>
              </a:r>
              <a:endParaRPr lang="en-US" altLang="en-US" sz="900" b="1"/>
            </a:p>
          </p:txBody>
        </p:sp>
        <p:sp>
          <p:nvSpPr>
            <p:cNvPr id="6187" name="Text Box 40">
              <a:extLst>
                <a:ext uri="{FF2B5EF4-FFF2-40B4-BE49-F238E27FC236}">
                  <a16:creationId xmlns:a16="http://schemas.microsoft.com/office/drawing/2014/main" id="{B49292E9-134F-4DC5-9E36-DA53BE7B43CA}"/>
                </a:ext>
              </a:extLst>
            </p:cNvPr>
            <p:cNvSpPr txBox="1">
              <a:spLocks noChangeArrowheads="1"/>
            </p:cNvSpPr>
            <p:nvPr/>
          </p:nvSpPr>
          <p:spPr bwMode="auto">
            <a:xfrm>
              <a:off x="600" y="2716"/>
              <a:ext cx="52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FF3300"/>
                  </a:solidFill>
                </a:rPr>
                <a:t>Sealing</a:t>
              </a:r>
            </a:p>
          </p:txBody>
        </p:sp>
        <p:sp>
          <p:nvSpPr>
            <p:cNvPr id="6188" name="Text Box 41">
              <a:extLst>
                <a:ext uri="{FF2B5EF4-FFF2-40B4-BE49-F238E27FC236}">
                  <a16:creationId xmlns:a16="http://schemas.microsoft.com/office/drawing/2014/main" id="{28DD9248-02B1-4898-BE3A-C790844E0244}"/>
                </a:ext>
              </a:extLst>
            </p:cNvPr>
            <p:cNvSpPr txBox="1">
              <a:spLocks noChangeArrowheads="1"/>
            </p:cNvSpPr>
            <p:nvPr/>
          </p:nvSpPr>
          <p:spPr bwMode="auto">
            <a:xfrm>
              <a:off x="2002" y="2629"/>
              <a:ext cx="78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300" b="1">
                  <a:solidFill>
                    <a:srgbClr val="FF3300"/>
                  </a:solidFill>
                </a:rPr>
                <a:t>Destruction of humus</a:t>
              </a:r>
              <a:endParaRPr lang="en-US" altLang="en-US" sz="1200" b="1"/>
            </a:p>
          </p:txBody>
        </p:sp>
        <p:sp>
          <p:nvSpPr>
            <p:cNvPr id="6189" name="Text Box 42">
              <a:extLst>
                <a:ext uri="{FF2B5EF4-FFF2-40B4-BE49-F238E27FC236}">
                  <a16:creationId xmlns:a16="http://schemas.microsoft.com/office/drawing/2014/main" id="{46DA3772-E118-4983-9B3A-62346F42277C}"/>
                </a:ext>
              </a:extLst>
            </p:cNvPr>
            <p:cNvSpPr txBox="1">
              <a:spLocks noChangeArrowheads="1"/>
            </p:cNvSpPr>
            <p:nvPr/>
          </p:nvSpPr>
          <p:spPr bwMode="auto">
            <a:xfrm>
              <a:off x="3701" y="2244"/>
              <a:ext cx="89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t>Accumulation/</a:t>
              </a:r>
            </a:p>
            <a:p>
              <a:r>
                <a:rPr lang="en-US" altLang="en-US" sz="1300" b="1">
                  <a:solidFill>
                    <a:srgbClr val="FF3300"/>
                  </a:solidFill>
                </a:rPr>
                <a:t>Contamination</a:t>
              </a:r>
              <a:endParaRPr lang="en-US" altLang="en-US" sz="1300" b="1"/>
            </a:p>
          </p:txBody>
        </p:sp>
        <p:sp>
          <p:nvSpPr>
            <p:cNvPr id="6190" name="Line 43">
              <a:extLst>
                <a:ext uri="{FF2B5EF4-FFF2-40B4-BE49-F238E27FC236}">
                  <a16:creationId xmlns:a16="http://schemas.microsoft.com/office/drawing/2014/main" id="{23AC840F-E690-4892-BC5F-17117EB25689}"/>
                </a:ext>
              </a:extLst>
            </p:cNvPr>
            <p:cNvSpPr>
              <a:spLocks noChangeShapeType="1"/>
            </p:cNvSpPr>
            <p:nvPr/>
          </p:nvSpPr>
          <p:spPr bwMode="auto">
            <a:xfrm flipV="1">
              <a:off x="4275" y="1890"/>
              <a:ext cx="464" cy="143"/>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191" name="Text Box 44">
              <a:extLst>
                <a:ext uri="{FF2B5EF4-FFF2-40B4-BE49-F238E27FC236}">
                  <a16:creationId xmlns:a16="http://schemas.microsoft.com/office/drawing/2014/main" id="{2F8F2C0A-0514-472A-9964-31B6C73BF68E}"/>
                </a:ext>
              </a:extLst>
            </p:cNvPr>
            <p:cNvSpPr txBox="1">
              <a:spLocks noChangeArrowheads="1"/>
            </p:cNvSpPr>
            <p:nvPr/>
          </p:nvSpPr>
          <p:spPr bwMode="auto">
            <a:xfrm rot="-923824">
              <a:off x="4230" y="1932"/>
              <a:ext cx="78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FF3300"/>
                  </a:solidFill>
                </a:rPr>
                <a:t>Heavy metals</a:t>
              </a:r>
              <a:endParaRPr lang="en-US" altLang="en-US" sz="1200" b="1"/>
            </a:p>
          </p:txBody>
        </p:sp>
        <p:sp>
          <p:nvSpPr>
            <p:cNvPr id="6192" name="Text Box 45">
              <a:extLst>
                <a:ext uri="{FF2B5EF4-FFF2-40B4-BE49-F238E27FC236}">
                  <a16:creationId xmlns:a16="http://schemas.microsoft.com/office/drawing/2014/main" id="{D166E64D-9490-411F-8251-1ECA2D6DABEF}"/>
                </a:ext>
              </a:extLst>
            </p:cNvPr>
            <p:cNvSpPr txBox="1">
              <a:spLocks noChangeArrowheads="1"/>
            </p:cNvSpPr>
            <p:nvPr/>
          </p:nvSpPr>
          <p:spPr bwMode="auto">
            <a:xfrm>
              <a:off x="2883" y="2936"/>
              <a:ext cx="1903"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b="1"/>
                <a:t>Contamination of soils and ground water with applied agrochemicals and atmospheric pollutants</a:t>
              </a:r>
            </a:p>
            <a:p>
              <a:endParaRPr lang="en-US" altLang="en-US" sz="1000" b="1"/>
            </a:p>
            <a:p>
              <a:r>
                <a:rPr lang="en-US" altLang="en-US" sz="1000" b="1"/>
                <a:t>Changes in soil composition</a:t>
              </a:r>
            </a:p>
            <a:p>
              <a:endParaRPr lang="en-US" altLang="en-US" sz="1000" b="1"/>
            </a:p>
            <a:p>
              <a:r>
                <a:rPr lang="en-US" altLang="en-US" sz="1000" b="1"/>
                <a:t>Adverse impacts on living organisms in the soil</a:t>
              </a:r>
              <a:endParaRPr lang="en-US" altLang="en-US" b="1"/>
            </a:p>
          </p:txBody>
        </p:sp>
        <p:sp>
          <p:nvSpPr>
            <p:cNvPr id="6193" name="Line 46">
              <a:extLst>
                <a:ext uri="{FF2B5EF4-FFF2-40B4-BE49-F238E27FC236}">
                  <a16:creationId xmlns:a16="http://schemas.microsoft.com/office/drawing/2014/main" id="{F4CD44DD-F941-4483-80E6-7221526AFDAA}"/>
                </a:ext>
              </a:extLst>
            </p:cNvPr>
            <p:cNvSpPr>
              <a:spLocks noChangeShapeType="1"/>
            </p:cNvSpPr>
            <p:nvPr/>
          </p:nvSpPr>
          <p:spPr bwMode="auto">
            <a:xfrm>
              <a:off x="2605" y="2033"/>
              <a:ext cx="278" cy="86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194" name="Line 47">
              <a:extLst>
                <a:ext uri="{FF2B5EF4-FFF2-40B4-BE49-F238E27FC236}">
                  <a16:creationId xmlns:a16="http://schemas.microsoft.com/office/drawing/2014/main" id="{3CBC4DFA-F11E-44C8-AB01-B7BC85E895C3}"/>
                </a:ext>
              </a:extLst>
            </p:cNvPr>
            <p:cNvSpPr>
              <a:spLocks noChangeShapeType="1"/>
            </p:cNvSpPr>
            <p:nvPr/>
          </p:nvSpPr>
          <p:spPr bwMode="auto">
            <a:xfrm flipV="1">
              <a:off x="2605" y="1843"/>
              <a:ext cx="93" cy="19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195" name="Text Box 48">
              <a:extLst>
                <a:ext uri="{FF2B5EF4-FFF2-40B4-BE49-F238E27FC236}">
                  <a16:creationId xmlns:a16="http://schemas.microsoft.com/office/drawing/2014/main" id="{ABEE5357-F815-480E-B889-D6AB9F788BE6}"/>
                </a:ext>
              </a:extLst>
            </p:cNvPr>
            <p:cNvSpPr txBox="1">
              <a:spLocks noChangeArrowheads="1"/>
            </p:cNvSpPr>
            <p:nvPr/>
          </p:nvSpPr>
          <p:spPr bwMode="auto">
            <a:xfrm>
              <a:off x="2891" y="2745"/>
              <a:ext cx="78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FF3300"/>
                  </a:solidFill>
                </a:rPr>
                <a:t>Acidification</a:t>
              </a:r>
            </a:p>
          </p:txBody>
        </p:sp>
        <p:sp>
          <p:nvSpPr>
            <p:cNvPr id="6196" name="Line 49">
              <a:extLst>
                <a:ext uri="{FF2B5EF4-FFF2-40B4-BE49-F238E27FC236}">
                  <a16:creationId xmlns:a16="http://schemas.microsoft.com/office/drawing/2014/main" id="{10F01EA5-E3C3-42C7-8077-539B6D301855}"/>
                </a:ext>
              </a:extLst>
            </p:cNvPr>
            <p:cNvSpPr>
              <a:spLocks noChangeShapeType="1"/>
            </p:cNvSpPr>
            <p:nvPr/>
          </p:nvSpPr>
          <p:spPr bwMode="auto">
            <a:xfrm flipV="1">
              <a:off x="3579" y="2681"/>
              <a:ext cx="789" cy="143"/>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197" name="Text Box 50">
              <a:extLst>
                <a:ext uri="{FF2B5EF4-FFF2-40B4-BE49-F238E27FC236}">
                  <a16:creationId xmlns:a16="http://schemas.microsoft.com/office/drawing/2014/main" id="{2BB058D4-4950-4F2C-85BF-24A385F10AC0}"/>
                </a:ext>
              </a:extLst>
            </p:cNvPr>
            <p:cNvSpPr txBox="1">
              <a:spLocks noChangeArrowheads="1"/>
            </p:cNvSpPr>
            <p:nvPr/>
          </p:nvSpPr>
          <p:spPr bwMode="auto">
            <a:xfrm>
              <a:off x="4382" y="2460"/>
              <a:ext cx="98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300" b="1">
                  <a:solidFill>
                    <a:srgbClr val="FF3300"/>
                  </a:solidFill>
                </a:rPr>
                <a:t>Release of toxic substances</a:t>
              </a:r>
              <a:endParaRPr lang="en-US" altLang="en-US" sz="1200" b="1"/>
            </a:p>
          </p:txBody>
        </p:sp>
        <p:sp>
          <p:nvSpPr>
            <p:cNvPr id="6198" name="Line 51">
              <a:extLst>
                <a:ext uri="{FF2B5EF4-FFF2-40B4-BE49-F238E27FC236}">
                  <a16:creationId xmlns:a16="http://schemas.microsoft.com/office/drawing/2014/main" id="{BBA10315-E0E8-4BBA-92FC-C43B45CFC0FD}"/>
                </a:ext>
              </a:extLst>
            </p:cNvPr>
            <p:cNvSpPr>
              <a:spLocks noChangeShapeType="1"/>
            </p:cNvSpPr>
            <p:nvPr/>
          </p:nvSpPr>
          <p:spPr bwMode="auto">
            <a:xfrm flipH="1">
              <a:off x="4461" y="2270"/>
              <a:ext cx="232" cy="9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199" name="Line 52">
              <a:extLst>
                <a:ext uri="{FF2B5EF4-FFF2-40B4-BE49-F238E27FC236}">
                  <a16:creationId xmlns:a16="http://schemas.microsoft.com/office/drawing/2014/main" id="{33F0661A-0C65-4569-B496-130BE88B1CD9}"/>
                </a:ext>
              </a:extLst>
            </p:cNvPr>
            <p:cNvSpPr>
              <a:spLocks noChangeShapeType="1"/>
            </p:cNvSpPr>
            <p:nvPr/>
          </p:nvSpPr>
          <p:spPr bwMode="auto">
            <a:xfrm flipV="1">
              <a:off x="4693" y="2080"/>
              <a:ext cx="46" cy="19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200" name="Line 53">
              <a:extLst>
                <a:ext uri="{FF2B5EF4-FFF2-40B4-BE49-F238E27FC236}">
                  <a16:creationId xmlns:a16="http://schemas.microsoft.com/office/drawing/2014/main" id="{58C2B2B2-E061-4CF9-9D31-AD7ECBFFDA4E}"/>
                </a:ext>
              </a:extLst>
            </p:cNvPr>
            <p:cNvSpPr>
              <a:spLocks noChangeShapeType="1"/>
            </p:cNvSpPr>
            <p:nvPr/>
          </p:nvSpPr>
          <p:spPr bwMode="auto">
            <a:xfrm>
              <a:off x="3394" y="2080"/>
              <a:ext cx="232" cy="33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201" name="Line 54">
              <a:extLst>
                <a:ext uri="{FF2B5EF4-FFF2-40B4-BE49-F238E27FC236}">
                  <a16:creationId xmlns:a16="http://schemas.microsoft.com/office/drawing/2014/main" id="{319E57AE-A344-4827-960A-A0884B06BC1F}"/>
                </a:ext>
              </a:extLst>
            </p:cNvPr>
            <p:cNvSpPr>
              <a:spLocks noChangeShapeType="1"/>
            </p:cNvSpPr>
            <p:nvPr/>
          </p:nvSpPr>
          <p:spPr bwMode="auto">
            <a:xfrm flipV="1">
              <a:off x="3394" y="1606"/>
              <a:ext cx="139" cy="474"/>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202" name="Text Box 55">
              <a:extLst>
                <a:ext uri="{FF2B5EF4-FFF2-40B4-BE49-F238E27FC236}">
                  <a16:creationId xmlns:a16="http://schemas.microsoft.com/office/drawing/2014/main" id="{38F1351F-930A-4A1A-B82E-33C1455AE4DB}"/>
                </a:ext>
              </a:extLst>
            </p:cNvPr>
            <p:cNvSpPr txBox="1">
              <a:spLocks noChangeArrowheads="1"/>
            </p:cNvSpPr>
            <p:nvPr/>
          </p:nvSpPr>
          <p:spPr bwMode="auto">
            <a:xfrm>
              <a:off x="3394" y="1292"/>
              <a:ext cx="5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a:t>Acids</a:t>
              </a:r>
            </a:p>
          </p:txBody>
        </p:sp>
        <p:sp>
          <p:nvSpPr>
            <p:cNvPr id="6203" name="Text Box 56">
              <a:extLst>
                <a:ext uri="{FF2B5EF4-FFF2-40B4-BE49-F238E27FC236}">
                  <a16:creationId xmlns:a16="http://schemas.microsoft.com/office/drawing/2014/main" id="{3576168D-D2AB-4111-8C1D-E64C394EB851}"/>
                </a:ext>
              </a:extLst>
            </p:cNvPr>
            <p:cNvSpPr txBox="1">
              <a:spLocks noChangeArrowheads="1"/>
            </p:cNvSpPr>
            <p:nvPr/>
          </p:nvSpPr>
          <p:spPr bwMode="auto">
            <a:xfrm>
              <a:off x="1074" y="1206"/>
              <a:ext cx="176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300" b="1"/>
                <a:t>Diffuse input of contaminants as particulates</a:t>
              </a:r>
            </a:p>
          </p:txBody>
        </p:sp>
        <p:sp>
          <p:nvSpPr>
            <p:cNvPr id="6204" name="Text Box 57">
              <a:extLst>
                <a:ext uri="{FF2B5EF4-FFF2-40B4-BE49-F238E27FC236}">
                  <a16:creationId xmlns:a16="http://schemas.microsoft.com/office/drawing/2014/main" id="{690568D7-1605-4FF3-AA47-10B2100242EE}"/>
                </a:ext>
              </a:extLst>
            </p:cNvPr>
            <p:cNvSpPr txBox="1">
              <a:spLocks noChangeArrowheads="1"/>
            </p:cNvSpPr>
            <p:nvPr/>
          </p:nvSpPr>
          <p:spPr bwMode="auto">
            <a:xfrm>
              <a:off x="1770" y="1606"/>
              <a:ext cx="13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dirty="0"/>
                <a:t>Persistent substances</a:t>
              </a:r>
            </a:p>
          </p:txBody>
        </p:sp>
        <p:sp>
          <p:nvSpPr>
            <p:cNvPr id="6205" name="Line 58">
              <a:extLst>
                <a:ext uri="{FF2B5EF4-FFF2-40B4-BE49-F238E27FC236}">
                  <a16:creationId xmlns:a16="http://schemas.microsoft.com/office/drawing/2014/main" id="{D429AD21-4A9E-42DE-B8B5-33D97F930146}"/>
                </a:ext>
              </a:extLst>
            </p:cNvPr>
            <p:cNvSpPr>
              <a:spLocks noChangeShapeType="1"/>
            </p:cNvSpPr>
            <p:nvPr/>
          </p:nvSpPr>
          <p:spPr bwMode="auto">
            <a:xfrm flipV="1">
              <a:off x="3579" y="1985"/>
              <a:ext cx="603" cy="28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206" name="Freeform 59">
              <a:extLst>
                <a:ext uri="{FF2B5EF4-FFF2-40B4-BE49-F238E27FC236}">
                  <a16:creationId xmlns:a16="http://schemas.microsoft.com/office/drawing/2014/main" id="{79A8AB1A-1FB1-4F39-A201-80A0C1A5DECD}"/>
                </a:ext>
              </a:extLst>
            </p:cNvPr>
            <p:cNvSpPr>
              <a:spLocks/>
            </p:cNvSpPr>
            <p:nvPr/>
          </p:nvSpPr>
          <p:spPr bwMode="auto">
            <a:xfrm flipV="1">
              <a:off x="5018" y="1890"/>
              <a:ext cx="707" cy="48"/>
            </a:xfrm>
            <a:custGeom>
              <a:avLst/>
              <a:gdLst>
                <a:gd name="T0" fmla="*/ 5157 w 567"/>
                <a:gd name="T1" fmla="*/ 0 h 27"/>
                <a:gd name="T2" fmla="*/ 0 w 567"/>
                <a:gd name="T3" fmla="*/ 2466 h 27"/>
                <a:gd name="T4" fmla="*/ 0 60000 65536"/>
                <a:gd name="T5" fmla="*/ 0 60000 65536"/>
                <a:gd name="T6" fmla="*/ 0 w 567"/>
                <a:gd name="T7" fmla="*/ 0 h 27"/>
                <a:gd name="T8" fmla="*/ 567 w 567"/>
                <a:gd name="T9" fmla="*/ 27 h 27"/>
              </a:gdLst>
              <a:ahLst/>
              <a:cxnLst>
                <a:cxn ang="T4">
                  <a:pos x="T0" y="T1"/>
                </a:cxn>
                <a:cxn ang="T5">
                  <a:pos x="T2" y="T3"/>
                </a:cxn>
              </a:cxnLst>
              <a:rect l="T6" t="T7" r="T8" b="T9"/>
              <a:pathLst>
                <a:path w="567" h="27">
                  <a:moveTo>
                    <a:pt x="567" y="0"/>
                  </a:moveTo>
                  <a:cubicBezTo>
                    <a:pt x="379" y="27"/>
                    <a:pt x="190" y="8"/>
                    <a:pt x="0" y="8"/>
                  </a:cubicBezTo>
                </a:path>
              </a:pathLst>
            </a:custGeom>
            <a:solidFill>
              <a:schemeClr val="accent1"/>
            </a:solidFill>
            <a:ln w="12700" cap="flat" cmpd="sng">
              <a:solidFill>
                <a:schemeClr val="tx1"/>
              </a:solidFill>
              <a:prstDash val="solid"/>
              <a:round/>
              <a:headEnd type="none" w="sm" len="sm"/>
              <a:tailEnd type="none" w="sm" len="sm"/>
            </a:ln>
          </p:spPr>
          <p:txBody>
            <a:bodyPr wrap="none" anchor="ctr"/>
            <a:lstStyle/>
            <a:p>
              <a:endParaRPr lang="en-GB"/>
            </a:p>
          </p:txBody>
        </p:sp>
        <p:sp>
          <p:nvSpPr>
            <p:cNvPr id="6207" name="Line 60">
              <a:extLst>
                <a:ext uri="{FF2B5EF4-FFF2-40B4-BE49-F238E27FC236}">
                  <a16:creationId xmlns:a16="http://schemas.microsoft.com/office/drawing/2014/main" id="{39F7E97B-AB34-4791-AF49-57DE1A00BC57}"/>
                </a:ext>
              </a:extLst>
            </p:cNvPr>
            <p:cNvSpPr>
              <a:spLocks noChangeShapeType="1"/>
            </p:cNvSpPr>
            <p:nvPr/>
          </p:nvSpPr>
          <p:spPr bwMode="auto">
            <a:xfrm>
              <a:off x="5714" y="1938"/>
              <a:ext cx="0" cy="2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nvGrpSpPr>
            <p:cNvPr id="6208" name="Group 61">
              <a:extLst>
                <a:ext uri="{FF2B5EF4-FFF2-40B4-BE49-F238E27FC236}">
                  <a16:creationId xmlns:a16="http://schemas.microsoft.com/office/drawing/2014/main" id="{60185E36-F2B1-4767-9772-91A51B874956}"/>
                </a:ext>
              </a:extLst>
            </p:cNvPr>
            <p:cNvGrpSpPr>
              <a:grpSpLocks/>
            </p:cNvGrpSpPr>
            <p:nvPr/>
          </p:nvGrpSpPr>
          <p:grpSpPr bwMode="auto">
            <a:xfrm>
              <a:off x="3579" y="2223"/>
              <a:ext cx="93" cy="94"/>
              <a:chOff x="3504" y="2160"/>
              <a:chExt cx="96" cy="96"/>
            </a:xfrm>
          </p:grpSpPr>
          <p:sp>
            <p:nvSpPr>
              <p:cNvPr id="6230" name="Line 62">
                <a:extLst>
                  <a:ext uri="{FF2B5EF4-FFF2-40B4-BE49-F238E27FC236}">
                    <a16:creationId xmlns:a16="http://schemas.microsoft.com/office/drawing/2014/main" id="{0A2CB9C4-FB96-4E6E-9D95-6833EEC949AA}"/>
                  </a:ext>
                </a:extLst>
              </p:cNvPr>
              <p:cNvSpPr>
                <a:spLocks noChangeShapeType="1"/>
              </p:cNvSpPr>
              <p:nvPr/>
            </p:nvSpPr>
            <p:spPr bwMode="auto">
              <a:xfrm>
                <a:off x="3552" y="216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231" name="Line 63">
                <a:extLst>
                  <a:ext uri="{FF2B5EF4-FFF2-40B4-BE49-F238E27FC236}">
                    <a16:creationId xmlns:a16="http://schemas.microsoft.com/office/drawing/2014/main" id="{95DC2D1B-F8F2-4540-99B1-E517F5C97852}"/>
                  </a:ext>
                </a:extLst>
              </p:cNvPr>
              <p:cNvSpPr>
                <a:spLocks noChangeShapeType="1"/>
              </p:cNvSpPr>
              <p:nvPr/>
            </p:nvSpPr>
            <p:spPr bwMode="auto">
              <a:xfrm>
                <a:off x="3552" y="2160"/>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232" name="Line 64">
                <a:extLst>
                  <a:ext uri="{FF2B5EF4-FFF2-40B4-BE49-F238E27FC236}">
                    <a16:creationId xmlns:a16="http://schemas.microsoft.com/office/drawing/2014/main" id="{32AADF42-EFCD-4CBB-9E92-5AA18AC88961}"/>
                  </a:ext>
                </a:extLst>
              </p:cNvPr>
              <p:cNvSpPr>
                <a:spLocks noChangeShapeType="1"/>
              </p:cNvSpPr>
              <p:nvPr/>
            </p:nvSpPr>
            <p:spPr bwMode="auto">
              <a:xfrm flipH="1">
                <a:off x="3504" y="2160"/>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6209" name="Group 65">
              <a:extLst>
                <a:ext uri="{FF2B5EF4-FFF2-40B4-BE49-F238E27FC236}">
                  <a16:creationId xmlns:a16="http://schemas.microsoft.com/office/drawing/2014/main" id="{A844142D-BA3D-4A96-A0FD-40D3CE179266}"/>
                </a:ext>
              </a:extLst>
            </p:cNvPr>
            <p:cNvGrpSpPr>
              <a:grpSpLocks/>
            </p:cNvGrpSpPr>
            <p:nvPr/>
          </p:nvGrpSpPr>
          <p:grpSpPr bwMode="auto">
            <a:xfrm>
              <a:off x="3718" y="2175"/>
              <a:ext cx="93" cy="95"/>
              <a:chOff x="3504" y="2160"/>
              <a:chExt cx="96" cy="96"/>
            </a:xfrm>
          </p:grpSpPr>
          <p:sp>
            <p:nvSpPr>
              <p:cNvPr id="6227" name="Line 66">
                <a:extLst>
                  <a:ext uri="{FF2B5EF4-FFF2-40B4-BE49-F238E27FC236}">
                    <a16:creationId xmlns:a16="http://schemas.microsoft.com/office/drawing/2014/main" id="{10A6D4C5-FBFD-4D11-9451-CD5310A80C80}"/>
                  </a:ext>
                </a:extLst>
              </p:cNvPr>
              <p:cNvSpPr>
                <a:spLocks noChangeShapeType="1"/>
              </p:cNvSpPr>
              <p:nvPr/>
            </p:nvSpPr>
            <p:spPr bwMode="auto">
              <a:xfrm>
                <a:off x="3552" y="216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228" name="Line 67">
                <a:extLst>
                  <a:ext uri="{FF2B5EF4-FFF2-40B4-BE49-F238E27FC236}">
                    <a16:creationId xmlns:a16="http://schemas.microsoft.com/office/drawing/2014/main" id="{DDCD3F4F-8857-4E6A-B7B3-1F1B24C2D495}"/>
                  </a:ext>
                </a:extLst>
              </p:cNvPr>
              <p:cNvSpPr>
                <a:spLocks noChangeShapeType="1"/>
              </p:cNvSpPr>
              <p:nvPr/>
            </p:nvSpPr>
            <p:spPr bwMode="auto">
              <a:xfrm>
                <a:off x="3552" y="2160"/>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229" name="Line 68">
                <a:extLst>
                  <a:ext uri="{FF2B5EF4-FFF2-40B4-BE49-F238E27FC236}">
                    <a16:creationId xmlns:a16="http://schemas.microsoft.com/office/drawing/2014/main" id="{EC11B7F2-FEA0-4D3C-9AAA-38D40613E119}"/>
                  </a:ext>
                </a:extLst>
              </p:cNvPr>
              <p:cNvSpPr>
                <a:spLocks noChangeShapeType="1"/>
              </p:cNvSpPr>
              <p:nvPr/>
            </p:nvSpPr>
            <p:spPr bwMode="auto">
              <a:xfrm flipH="1">
                <a:off x="3504" y="2160"/>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6210" name="Group 69">
              <a:extLst>
                <a:ext uri="{FF2B5EF4-FFF2-40B4-BE49-F238E27FC236}">
                  <a16:creationId xmlns:a16="http://schemas.microsoft.com/office/drawing/2014/main" id="{27941B88-8364-408D-AF50-CAFDF2A440A4}"/>
                </a:ext>
              </a:extLst>
            </p:cNvPr>
            <p:cNvGrpSpPr>
              <a:grpSpLocks/>
            </p:cNvGrpSpPr>
            <p:nvPr/>
          </p:nvGrpSpPr>
          <p:grpSpPr bwMode="auto">
            <a:xfrm>
              <a:off x="3997" y="2033"/>
              <a:ext cx="93" cy="95"/>
              <a:chOff x="3504" y="2160"/>
              <a:chExt cx="96" cy="96"/>
            </a:xfrm>
          </p:grpSpPr>
          <p:sp>
            <p:nvSpPr>
              <p:cNvPr id="6224" name="Line 70">
                <a:extLst>
                  <a:ext uri="{FF2B5EF4-FFF2-40B4-BE49-F238E27FC236}">
                    <a16:creationId xmlns:a16="http://schemas.microsoft.com/office/drawing/2014/main" id="{A00D6655-597D-4448-B05D-3809D9C524C2}"/>
                  </a:ext>
                </a:extLst>
              </p:cNvPr>
              <p:cNvSpPr>
                <a:spLocks noChangeShapeType="1"/>
              </p:cNvSpPr>
              <p:nvPr/>
            </p:nvSpPr>
            <p:spPr bwMode="auto">
              <a:xfrm>
                <a:off x="3552" y="216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225" name="Line 71">
                <a:extLst>
                  <a:ext uri="{FF2B5EF4-FFF2-40B4-BE49-F238E27FC236}">
                    <a16:creationId xmlns:a16="http://schemas.microsoft.com/office/drawing/2014/main" id="{1B290C40-389B-49CB-AAD8-027705F84C45}"/>
                  </a:ext>
                </a:extLst>
              </p:cNvPr>
              <p:cNvSpPr>
                <a:spLocks noChangeShapeType="1"/>
              </p:cNvSpPr>
              <p:nvPr/>
            </p:nvSpPr>
            <p:spPr bwMode="auto">
              <a:xfrm>
                <a:off x="3552" y="2160"/>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226" name="Line 72">
                <a:extLst>
                  <a:ext uri="{FF2B5EF4-FFF2-40B4-BE49-F238E27FC236}">
                    <a16:creationId xmlns:a16="http://schemas.microsoft.com/office/drawing/2014/main" id="{459C260D-2721-49C1-86C2-4BB7250ECCE9}"/>
                  </a:ext>
                </a:extLst>
              </p:cNvPr>
              <p:cNvSpPr>
                <a:spLocks noChangeShapeType="1"/>
              </p:cNvSpPr>
              <p:nvPr/>
            </p:nvSpPr>
            <p:spPr bwMode="auto">
              <a:xfrm flipH="1">
                <a:off x="3504" y="2160"/>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6211" name="Group 73">
              <a:extLst>
                <a:ext uri="{FF2B5EF4-FFF2-40B4-BE49-F238E27FC236}">
                  <a16:creationId xmlns:a16="http://schemas.microsoft.com/office/drawing/2014/main" id="{ED498464-6B34-4D71-8425-ABE08A5B49A2}"/>
                </a:ext>
              </a:extLst>
            </p:cNvPr>
            <p:cNvGrpSpPr>
              <a:grpSpLocks/>
            </p:cNvGrpSpPr>
            <p:nvPr/>
          </p:nvGrpSpPr>
          <p:grpSpPr bwMode="auto">
            <a:xfrm>
              <a:off x="4136" y="1985"/>
              <a:ext cx="93" cy="95"/>
              <a:chOff x="3504" y="2160"/>
              <a:chExt cx="96" cy="96"/>
            </a:xfrm>
          </p:grpSpPr>
          <p:sp>
            <p:nvSpPr>
              <p:cNvPr id="6221" name="Line 74">
                <a:extLst>
                  <a:ext uri="{FF2B5EF4-FFF2-40B4-BE49-F238E27FC236}">
                    <a16:creationId xmlns:a16="http://schemas.microsoft.com/office/drawing/2014/main" id="{37839C5A-1243-4CBA-84A8-5C7B79AE5391}"/>
                  </a:ext>
                </a:extLst>
              </p:cNvPr>
              <p:cNvSpPr>
                <a:spLocks noChangeShapeType="1"/>
              </p:cNvSpPr>
              <p:nvPr/>
            </p:nvSpPr>
            <p:spPr bwMode="auto">
              <a:xfrm>
                <a:off x="3552" y="2160"/>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222" name="Line 75">
                <a:extLst>
                  <a:ext uri="{FF2B5EF4-FFF2-40B4-BE49-F238E27FC236}">
                    <a16:creationId xmlns:a16="http://schemas.microsoft.com/office/drawing/2014/main" id="{165E8486-528F-4DCB-9A93-87A9BD407F18}"/>
                  </a:ext>
                </a:extLst>
              </p:cNvPr>
              <p:cNvSpPr>
                <a:spLocks noChangeShapeType="1"/>
              </p:cNvSpPr>
              <p:nvPr/>
            </p:nvSpPr>
            <p:spPr bwMode="auto">
              <a:xfrm>
                <a:off x="3552" y="2160"/>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223" name="Line 76">
                <a:extLst>
                  <a:ext uri="{FF2B5EF4-FFF2-40B4-BE49-F238E27FC236}">
                    <a16:creationId xmlns:a16="http://schemas.microsoft.com/office/drawing/2014/main" id="{853CF4DA-22B3-482F-B4CF-5FF8782B34EB}"/>
                  </a:ext>
                </a:extLst>
              </p:cNvPr>
              <p:cNvSpPr>
                <a:spLocks noChangeShapeType="1"/>
              </p:cNvSpPr>
              <p:nvPr/>
            </p:nvSpPr>
            <p:spPr bwMode="auto">
              <a:xfrm flipH="1">
                <a:off x="3504" y="2160"/>
                <a:ext cx="48"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sp>
          <p:nvSpPr>
            <p:cNvPr id="6212" name="AutoShape 77">
              <a:extLst>
                <a:ext uri="{FF2B5EF4-FFF2-40B4-BE49-F238E27FC236}">
                  <a16:creationId xmlns:a16="http://schemas.microsoft.com/office/drawing/2014/main" id="{2AFDC977-2B14-497D-B120-DE65FCCD5C4D}"/>
                </a:ext>
              </a:extLst>
            </p:cNvPr>
            <p:cNvSpPr>
              <a:spLocks noChangeArrowheads="1"/>
            </p:cNvSpPr>
            <p:nvPr/>
          </p:nvSpPr>
          <p:spPr bwMode="auto">
            <a:xfrm rot="-1254762">
              <a:off x="3765" y="1985"/>
              <a:ext cx="185" cy="143"/>
            </a:xfrm>
            <a:prstGeom prst="roundRect">
              <a:avLst>
                <a:gd name="adj" fmla="val 16667"/>
              </a:avLst>
            </a:prstGeom>
            <a:solidFill>
              <a:schemeClr val="bg2"/>
            </a:solidFill>
            <a:ln w="12700">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13" name="AutoShape 78">
              <a:extLst>
                <a:ext uri="{FF2B5EF4-FFF2-40B4-BE49-F238E27FC236}">
                  <a16:creationId xmlns:a16="http://schemas.microsoft.com/office/drawing/2014/main" id="{8D6B8CE3-2999-4BCE-946F-D1F552CD6EAD}"/>
                </a:ext>
              </a:extLst>
            </p:cNvPr>
            <p:cNvSpPr>
              <a:spLocks noChangeArrowheads="1"/>
            </p:cNvSpPr>
            <p:nvPr/>
          </p:nvSpPr>
          <p:spPr bwMode="auto">
            <a:xfrm rot="-1208886">
              <a:off x="3927" y="2080"/>
              <a:ext cx="47" cy="95"/>
            </a:xfrm>
            <a:prstGeom prst="roundRect">
              <a:avLst>
                <a:gd name="adj" fmla="val 16667"/>
              </a:avLst>
            </a:prstGeom>
            <a:solidFill>
              <a:schemeClr val="tx1"/>
            </a:solidFill>
            <a:ln w="12700">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14" name="AutoShape 79">
              <a:extLst>
                <a:ext uri="{FF2B5EF4-FFF2-40B4-BE49-F238E27FC236}">
                  <a16:creationId xmlns:a16="http://schemas.microsoft.com/office/drawing/2014/main" id="{B7DCCB95-E013-43A5-B8C2-2C716D6E229D}"/>
                </a:ext>
              </a:extLst>
            </p:cNvPr>
            <p:cNvSpPr>
              <a:spLocks noChangeArrowheads="1"/>
            </p:cNvSpPr>
            <p:nvPr/>
          </p:nvSpPr>
          <p:spPr bwMode="auto">
            <a:xfrm rot="-644334">
              <a:off x="3811" y="2128"/>
              <a:ext cx="47" cy="95"/>
            </a:xfrm>
            <a:prstGeom prst="roundRect">
              <a:avLst>
                <a:gd name="adj" fmla="val 16667"/>
              </a:avLst>
            </a:prstGeom>
            <a:solidFill>
              <a:schemeClr val="tx1"/>
            </a:solidFill>
            <a:ln w="12700">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6153" name="Object 80">
              <a:extLst>
                <a:ext uri="{FF2B5EF4-FFF2-40B4-BE49-F238E27FC236}">
                  <a16:creationId xmlns:a16="http://schemas.microsoft.com/office/drawing/2014/main" id="{BD7F28EE-FE8F-4B54-9400-8FB6996DFA4E}"/>
                </a:ext>
              </a:extLst>
            </p:cNvPr>
            <p:cNvGraphicFramePr>
              <a:graphicFrameLocks noChangeAspect="1"/>
            </p:cNvGraphicFramePr>
            <p:nvPr/>
          </p:nvGraphicFramePr>
          <p:xfrm>
            <a:off x="2606" y="704"/>
            <a:ext cx="548" cy="569"/>
          </p:xfrm>
          <a:graphic>
            <a:graphicData uri="http://schemas.openxmlformats.org/presentationml/2006/ole">
              <mc:AlternateContent xmlns:mc="http://schemas.openxmlformats.org/markup-compatibility/2006">
                <mc:Choice xmlns:v="urn:schemas-microsoft-com:vml" Requires="v">
                  <p:oleObj name="Clip" r:id="rId15" imgW="1180800" imgH="1200240" progId="MS_ClipArt_Gallery.2">
                    <p:embed/>
                  </p:oleObj>
                </mc:Choice>
                <mc:Fallback>
                  <p:oleObj name="Clip" r:id="rId15" imgW="1180800" imgH="1200240" progId="MS_ClipArt_Gallery.2">
                    <p:embed/>
                    <p:pic>
                      <p:nvPicPr>
                        <p:cNvPr id="6153" name="Object 80">
                          <a:extLst>
                            <a:ext uri="{FF2B5EF4-FFF2-40B4-BE49-F238E27FC236}">
                              <a16:creationId xmlns:a16="http://schemas.microsoft.com/office/drawing/2014/main" id="{BD7F28EE-FE8F-4B54-9400-8FB6996DFA4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06" y="704"/>
                          <a:ext cx="548" cy="5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4" name="Object 81">
              <a:extLst>
                <a:ext uri="{FF2B5EF4-FFF2-40B4-BE49-F238E27FC236}">
                  <a16:creationId xmlns:a16="http://schemas.microsoft.com/office/drawing/2014/main" id="{3214A2F8-A3F8-4A37-B6EE-7C5D5C05124C}"/>
                </a:ext>
              </a:extLst>
            </p:cNvPr>
            <p:cNvGraphicFramePr>
              <a:graphicFrameLocks noChangeAspect="1"/>
            </p:cNvGraphicFramePr>
            <p:nvPr/>
          </p:nvGraphicFramePr>
          <p:xfrm>
            <a:off x="1353" y="704"/>
            <a:ext cx="462" cy="304"/>
          </p:xfrm>
          <a:graphic>
            <a:graphicData uri="http://schemas.openxmlformats.org/presentationml/2006/ole">
              <mc:AlternateContent xmlns:mc="http://schemas.openxmlformats.org/markup-compatibility/2006">
                <mc:Choice xmlns:v="urn:schemas-microsoft-com:vml" Requires="v">
                  <p:oleObj name="Clip" r:id="rId16" imgW="1087200" imgH="699480" progId="MS_ClipArt_Gallery.2">
                    <p:embed/>
                  </p:oleObj>
                </mc:Choice>
                <mc:Fallback>
                  <p:oleObj name="Clip" r:id="rId16" imgW="1087200" imgH="699480" progId="MS_ClipArt_Gallery.2">
                    <p:embed/>
                    <p:pic>
                      <p:nvPicPr>
                        <p:cNvPr id="6154" name="Object 81">
                          <a:extLst>
                            <a:ext uri="{FF2B5EF4-FFF2-40B4-BE49-F238E27FC236}">
                              <a16:creationId xmlns:a16="http://schemas.microsoft.com/office/drawing/2014/main" id="{3214A2F8-A3F8-4A37-B6EE-7C5D5C0512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53" y="704"/>
                          <a:ext cx="462" cy="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15" name="Line 82">
              <a:extLst>
                <a:ext uri="{FF2B5EF4-FFF2-40B4-BE49-F238E27FC236}">
                  <a16:creationId xmlns:a16="http://schemas.microsoft.com/office/drawing/2014/main" id="{A24C51A6-45C1-4951-A92F-A33B37B19FB5}"/>
                </a:ext>
              </a:extLst>
            </p:cNvPr>
            <p:cNvSpPr>
              <a:spLocks noChangeShapeType="1"/>
            </p:cNvSpPr>
            <p:nvPr/>
          </p:nvSpPr>
          <p:spPr bwMode="auto">
            <a:xfrm flipH="1">
              <a:off x="4043" y="2151"/>
              <a:ext cx="0" cy="14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216" name="Line 83">
              <a:extLst>
                <a:ext uri="{FF2B5EF4-FFF2-40B4-BE49-F238E27FC236}">
                  <a16:creationId xmlns:a16="http://schemas.microsoft.com/office/drawing/2014/main" id="{EEF7F8E8-C6F2-49A3-A3A0-DEC7F2C16A4B}"/>
                </a:ext>
              </a:extLst>
            </p:cNvPr>
            <p:cNvSpPr>
              <a:spLocks noChangeShapeType="1"/>
            </p:cNvSpPr>
            <p:nvPr/>
          </p:nvSpPr>
          <p:spPr bwMode="auto">
            <a:xfrm flipV="1">
              <a:off x="2854" y="2430"/>
              <a:ext cx="603" cy="48"/>
            </a:xfrm>
            <a:prstGeom prst="line">
              <a:avLst/>
            </a:prstGeom>
            <a:noFill/>
            <a:ln w="76200" cmpd="tri">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6217" name="Text Box 84">
              <a:extLst>
                <a:ext uri="{FF2B5EF4-FFF2-40B4-BE49-F238E27FC236}">
                  <a16:creationId xmlns:a16="http://schemas.microsoft.com/office/drawing/2014/main" id="{F10C33FD-0B23-41A6-B326-D7E10063EBBC}"/>
                </a:ext>
              </a:extLst>
            </p:cNvPr>
            <p:cNvSpPr txBox="1">
              <a:spLocks noChangeArrowheads="1"/>
            </p:cNvSpPr>
            <p:nvPr/>
          </p:nvSpPr>
          <p:spPr bwMode="auto">
            <a:xfrm>
              <a:off x="3223" y="2584"/>
              <a:ext cx="705"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FF3300"/>
                  </a:solidFill>
                </a:rPr>
                <a:t>Salinisation</a:t>
              </a:r>
            </a:p>
          </p:txBody>
        </p:sp>
        <p:sp>
          <p:nvSpPr>
            <p:cNvPr id="6218" name="Line 85">
              <a:extLst>
                <a:ext uri="{FF2B5EF4-FFF2-40B4-BE49-F238E27FC236}">
                  <a16:creationId xmlns:a16="http://schemas.microsoft.com/office/drawing/2014/main" id="{1E1ECE11-E9F6-480B-92A4-C12E30BFF1FE}"/>
                </a:ext>
              </a:extLst>
            </p:cNvPr>
            <p:cNvSpPr>
              <a:spLocks noChangeShapeType="1"/>
            </p:cNvSpPr>
            <p:nvPr/>
          </p:nvSpPr>
          <p:spPr bwMode="auto">
            <a:xfrm flipH="1" flipV="1">
              <a:off x="3486" y="2379"/>
              <a:ext cx="93" cy="2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219" name="Freeform 86">
              <a:extLst>
                <a:ext uri="{FF2B5EF4-FFF2-40B4-BE49-F238E27FC236}">
                  <a16:creationId xmlns:a16="http://schemas.microsoft.com/office/drawing/2014/main" id="{51309802-4DE7-430A-9738-0B57D08ABCD1}"/>
                </a:ext>
              </a:extLst>
            </p:cNvPr>
            <p:cNvSpPr>
              <a:spLocks/>
            </p:cNvSpPr>
            <p:nvPr/>
          </p:nvSpPr>
          <p:spPr bwMode="auto">
            <a:xfrm>
              <a:off x="3394" y="2228"/>
              <a:ext cx="100" cy="103"/>
            </a:xfrm>
            <a:custGeom>
              <a:avLst/>
              <a:gdLst>
                <a:gd name="T0" fmla="*/ 64 w 104"/>
                <a:gd name="T1" fmla="*/ 94 h 104"/>
                <a:gd name="T2" fmla="*/ 64 w 104"/>
                <a:gd name="T3" fmla="*/ 52 h 104"/>
                <a:gd name="T4" fmla="*/ 33 w 104"/>
                <a:gd name="T5" fmla="*/ 8 h 104"/>
                <a:gd name="T6" fmla="*/ 0 w 104"/>
                <a:gd name="T7" fmla="*/ 94 h 104"/>
                <a:gd name="T8" fmla="*/ 0 60000 65536"/>
                <a:gd name="T9" fmla="*/ 0 60000 65536"/>
                <a:gd name="T10" fmla="*/ 0 60000 65536"/>
                <a:gd name="T11" fmla="*/ 0 60000 65536"/>
                <a:gd name="T12" fmla="*/ 0 w 104"/>
                <a:gd name="T13" fmla="*/ 0 h 104"/>
                <a:gd name="T14" fmla="*/ 104 w 104"/>
                <a:gd name="T15" fmla="*/ 104 h 104"/>
              </a:gdLst>
              <a:ahLst/>
              <a:cxnLst>
                <a:cxn ang="T8">
                  <a:pos x="T0" y="T1"/>
                </a:cxn>
                <a:cxn ang="T9">
                  <a:pos x="T2" y="T3"/>
                </a:cxn>
                <a:cxn ang="T10">
                  <a:pos x="T4" y="T5"/>
                </a:cxn>
                <a:cxn ang="T11">
                  <a:pos x="T6" y="T7"/>
                </a:cxn>
              </a:cxnLst>
              <a:rect l="T12" t="T13" r="T14" b="T15"/>
              <a:pathLst>
                <a:path w="104" h="104">
                  <a:moveTo>
                    <a:pt x="96" y="104"/>
                  </a:moveTo>
                  <a:cubicBezTo>
                    <a:pt x="100" y="88"/>
                    <a:pt x="104" y="72"/>
                    <a:pt x="96" y="56"/>
                  </a:cubicBezTo>
                  <a:cubicBezTo>
                    <a:pt x="88" y="40"/>
                    <a:pt x="64" y="0"/>
                    <a:pt x="48" y="8"/>
                  </a:cubicBezTo>
                  <a:cubicBezTo>
                    <a:pt x="32" y="16"/>
                    <a:pt x="8" y="88"/>
                    <a:pt x="0" y="10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220" name="Line 87">
              <a:extLst>
                <a:ext uri="{FF2B5EF4-FFF2-40B4-BE49-F238E27FC236}">
                  <a16:creationId xmlns:a16="http://schemas.microsoft.com/office/drawing/2014/main" id="{ED596825-4F87-4129-A99E-DDA8FC1E6976}"/>
                </a:ext>
              </a:extLst>
            </p:cNvPr>
            <p:cNvSpPr>
              <a:spLocks noChangeShapeType="1"/>
            </p:cNvSpPr>
            <p:nvPr/>
          </p:nvSpPr>
          <p:spPr bwMode="auto">
            <a:xfrm flipH="1" flipV="1">
              <a:off x="3394" y="2331"/>
              <a:ext cx="46" cy="4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GB"/>
            </a:p>
          </p:txBody>
        </p:sp>
      </p:grpSp>
      <p:sp>
        <p:nvSpPr>
          <p:cNvPr id="6156" name="Text Box 88">
            <a:extLst>
              <a:ext uri="{FF2B5EF4-FFF2-40B4-BE49-F238E27FC236}">
                <a16:creationId xmlns:a16="http://schemas.microsoft.com/office/drawing/2014/main" id="{188E7B75-9966-46D7-8FBE-F306DA809EE0}"/>
              </a:ext>
            </a:extLst>
          </p:cNvPr>
          <p:cNvSpPr txBox="1">
            <a:spLocks noChangeArrowheads="1"/>
          </p:cNvSpPr>
          <p:nvPr/>
        </p:nvSpPr>
        <p:spPr bwMode="auto">
          <a:xfrm>
            <a:off x="2671762" y="6167438"/>
            <a:ext cx="47529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en-US" sz="1100" b="1" dirty="0"/>
              <a:t>EU-JRC-IES-Ispra/Italy</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E7F4C-4835-41C0-B42D-3E1011F553E3}"/>
              </a:ext>
            </a:extLst>
          </p:cNvPr>
          <p:cNvSpPr>
            <a:spLocks noGrp="1"/>
          </p:cNvSpPr>
          <p:nvPr>
            <p:ph type="title"/>
          </p:nvPr>
        </p:nvSpPr>
        <p:spPr/>
        <p:txBody>
          <a:bodyPr/>
          <a:lstStyle/>
          <a:p>
            <a:r>
              <a:rPr lang="en-GB" dirty="0"/>
              <a:t>Soil Quality</a:t>
            </a:r>
          </a:p>
        </p:txBody>
      </p:sp>
      <p:sp>
        <p:nvSpPr>
          <p:cNvPr id="3" name="Content Placeholder 2">
            <a:extLst>
              <a:ext uri="{FF2B5EF4-FFF2-40B4-BE49-F238E27FC236}">
                <a16:creationId xmlns:a16="http://schemas.microsoft.com/office/drawing/2014/main" id="{6727F921-42A9-46BA-9FE2-B8AE6656CC82}"/>
              </a:ext>
            </a:extLst>
          </p:cNvPr>
          <p:cNvSpPr>
            <a:spLocks noGrp="1"/>
          </p:cNvSpPr>
          <p:nvPr>
            <p:ph idx="1"/>
          </p:nvPr>
        </p:nvSpPr>
        <p:spPr/>
        <p:txBody>
          <a:bodyPr/>
          <a:lstStyle/>
          <a:p>
            <a:pPr marL="0" indent="0">
              <a:buNone/>
            </a:pPr>
            <a:r>
              <a:rPr lang="en-GB" dirty="0"/>
              <a:t>The capacity of a specific kind of soil to function, within natural or managed ecosystem boundaries, to sustain plant and animal productivity, Maintain or enhance water quality, and support human health and habitation.</a:t>
            </a:r>
          </a:p>
          <a:p>
            <a:pPr marL="0" indent="0">
              <a:buNone/>
            </a:pPr>
            <a:r>
              <a:rPr lang="en-GB" dirty="0" err="1"/>
              <a:t>Karlen</a:t>
            </a:r>
            <a:r>
              <a:rPr lang="en-GB" dirty="0"/>
              <a:t> et al. 1997</a:t>
            </a:r>
          </a:p>
        </p:txBody>
      </p:sp>
    </p:spTree>
    <p:extLst>
      <p:ext uri="{BB962C8B-B14F-4D97-AF65-F5344CB8AC3E}">
        <p14:creationId xmlns:p14="http://schemas.microsoft.com/office/powerpoint/2010/main" val="1053062737"/>
      </p:ext>
    </p:extLst>
  </p:cSld>
  <p:clrMapOvr>
    <a:masterClrMapping/>
  </p:clrMapOvr>
  <p:transition>
    <p:fade/>
  </p:transition>
</p:sld>
</file>

<file path=ppt/theme/theme1.xml><?xml version="1.0" encoding="utf-8"?>
<a:theme xmlns:a="http://schemas.openxmlformats.org/drawingml/2006/main" name="SRC">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Reading">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Reading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ad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Reading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ading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ading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ading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Reading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1236</Words>
  <Application>Microsoft Office PowerPoint</Application>
  <PresentationFormat>Widescreen</PresentationFormat>
  <Paragraphs>165</Paragraphs>
  <Slides>27</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Arial</vt:lpstr>
      <vt:lpstr>Arial Rounded MT Bold</vt:lpstr>
      <vt:lpstr>Book Antiqua</vt:lpstr>
      <vt:lpstr>Calibri</vt:lpstr>
      <vt:lpstr>Courier New</vt:lpstr>
      <vt:lpstr>Monotype Sorts</vt:lpstr>
      <vt:lpstr>Old English Text MT</vt:lpstr>
      <vt:lpstr>Times New Roman</vt:lpstr>
      <vt:lpstr>Wingdings</vt:lpstr>
      <vt:lpstr>SRC</vt:lpstr>
      <vt:lpstr>Clip</vt:lpstr>
      <vt:lpstr>Soil Protection: The role of Soil Resilience</vt:lpstr>
      <vt:lpstr>PowerPoint Presentation</vt:lpstr>
      <vt:lpstr>First steps towards a European Soil Protection Strategy</vt:lpstr>
      <vt:lpstr>Soil Functions</vt:lpstr>
      <vt:lpstr>PowerPoint Presentation</vt:lpstr>
      <vt:lpstr>Soil Functions and the Millennium Ecosystem Assessment</vt:lpstr>
      <vt:lpstr>The resultant threats to soils</vt:lpstr>
      <vt:lpstr>PowerPoint Presentation</vt:lpstr>
      <vt:lpstr>Soil Quality</vt:lpstr>
      <vt:lpstr>Resilience</vt:lpstr>
      <vt:lpstr>Soil Quality and Soil Resilience</vt:lpstr>
      <vt:lpstr>PowerPoint Presentation</vt:lpstr>
      <vt:lpstr>Types of Resilience</vt:lpstr>
      <vt:lpstr>Resilience in Soil Systems</vt:lpstr>
      <vt:lpstr>How do we quantify resilience?</vt:lpstr>
      <vt:lpstr>How do we define a resilient soil?</vt:lpstr>
      <vt:lpstr>Which to measure?</vt:lpstr>
      <vt:lpstr>Factors affecting soil resilience</vt:lpstr>
      <vt:lpstr>General Soil Resilience Classes</vt:lpstr>
      <vt:lpstr>Soil type and vegetation</vt:lpstr>
      <vt:lpstr>Climate</vt:lpstr>
      <vt:lpstr>Land Use</vt:lpstr>
      <vt:lpstr>Scale</vt:lpstr>
      <vt:lpstr>Soil function and recovery processes</vt:lpstr>
      <vt:lpstr>PowerPoint Presentation</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Soil Parameters? </dc:title>
  <dc:creator>stephen Nortcliff</dc:creator>
  <cp:lastModifiedBy>stephen Nortcliff</cp:lastModifiedBy>
  <cp:revision>22</cp:revision>
  <cp:lastPrinted>2021-06-21T09:32:01Z</cp:lastPrinted>
  <dcterms:created xsi:type="dcterms:W3CDTF">2021-05-18T08:24:03Z</dcterms:created>
  <dcterms:modified xsi:type="dcterms:W3CDTF">2021-06-28T13:05:11Z</dcterms:modified>
</cp:coreProperties>
</file>